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notesSlides/notesSlide47.xml" ContentType="application/vnd.openxmlformats-officedocument.presentationml.notesSlide+xml"/>
  <Override PartName="/ppt/tags/tag102.xml" ContentType="application/vnd.openxmlformats-officedocument.presentationml.tags+xml"/>
  <Override PartName="/ppt/notesSlides/notesSlide48.xml" ContentType="application/vnd.openxmlformats-officedocument.presentationml.notesSlide+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notesSlides/notesSlide52.xml" ContentType="application/vnd.openxmlformats-officedocument.presentationml.notesSlide+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notesSlides/notesSlide54.xml" ContentType="application/vnd.openxmlformats-officedocument.presentationml.notesSlide+xml"/>
  <Override PartName="/ppt/tags/tag109.xml" ContentType="application/vnd.openxmlformats-officedocument.presentationml.tags+xml"/>
  <Override PartName="/ppt/notesSlides/notesSlide55.xml" ContentType="application/vnd.openxmlformats-officedocument.presentationml.notesSlide+xml"/>
  <Override PartName="/ppt/tags/tag110.xml" ContentType="application/vnd.openxmlformats-officedocument.presentationml.tags+xml"/>
  <Override PartName="/ppt/notesSlides/notesSlide56.xml" ContentType="application/vnd.openxmlformats-officedocument.presentationml.notesSlide+xml"/>
  <Override PartName="/ppt/tags/tag111.xml" ContentType="application/vnd.openxmlformats-officedocument.presentationml.tags+xml"/>
  <Override PartName="/ppt/notesSlides/notesSlide57.xml" ContentType="application/vnd.openxmlformats-officedocument.presentationml.notesSlide+xml"/>
  <Override PartName="/ppt/tags/tag112.xml" ContentType="application/vnd.openxmlformats-officedocument.presentationml.tags+xml"/>
  <Override PartName="/ppt/notesSlides/notesSlide58.xml" ContentType="application/vnd.openxmlformats-officedocument.presentationml.notesSlide+xml"/>
  <Override PartName="/ppt/tags/tag113.xml" ContentType="application/vnd.openxmlformats-officedocument.presentationml.tags+xml"/>
  <Override PartName="/ppt/notesSlides/notesSlide59.xml" ContentType="application/vnd.openxmlformats-officedocument.presentationml.notesSlide+xml"/>
  <Override PartName="/ppt/tags/tag114.xml" ContentType="application/vnd.openxmlformats-officedocument.presentationml.tags+xml"/>
  <Override PartName="/ppt/notesSlides/notesSlide60.xml" ContentType="application/vnd.openxmlformats-officedocument.presentationml.notesSlide+xml"/>
  <Override PartName="/ppt/tags/tag115.xml" ContentType="application/vnd.openxmlformats-officedocument.presentationml.tags+xml"/>
  <Override PartName="/ppt/notesSlides/notesSlide61.xml" ContentType="application/vnd.openxmlformats-officedocument.presentationml.notesSlide+xml"/>
  <Override PartName="/ppt/tags/tag116.xml" ContentType="application/vnd.openxmlformats-officedocument.presentationml.tags+xml"/>
  <Override PartName="/ppt/notesSlides/notesSlide62.xml" ContentType="application/vnd.openxmlformats-officedocument.presentationml.notesSlide+xml"/>
  <Override PartName="/ppt/tags/tag117.xml" ContentType="application/vnd.openxmlformats-officedocument.presentationml.tags+xml"/>
  <Override PartName="/ppt/notesSlides/notesSlide63.xml" ContentType="application/vnd.openxmlformats-officedocument.presentationml.notesSlide+xml"/>
  <Override PartName="/ppt/tags/tag118.xml" ContentType="application/vnd.openxmlformats-officedocument.presentationml.tags+xml"/>
  <Override PartName="/ppt/notesSlides/notesSlide64.xml" ContentType="application/vnd.openxmlformats-officedocument.presentationml.notesSlide+xml"/>
  <Override PartName="/ppt/tags/tag119.xml" ContentType="application/vnd.openxmlformats-officedocument.presentationml.tags+xml"/>
  <Override PartName="/ppt/notesSlides/notesSlide65.xml" ContentType="application/vnd.openxmlformats-officedocument.presentationml.notesSlide+xml"/>
  <Override PartName="/ppt/tags/tag120.xml" ContentType="application/vnd.openxmlformats-officedocument.presentationml.tags+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71"/>
  </p:notesMasterIdLst>
  <p:handoutMasterIdLst>
    <p:handoutMasterId r:id="rId72"/>
  </p:handoutMasterIdLst>
  <p:sldIdLst>
    <p:sldId id="430" r:id="rId5"/>
    <p:sldId id="635" r:id="rId6"/>
    <p:sldId id="624" r:id="rId7"/>
    <p:sldId id="313" r:id="rId8"/>
    <p:sldId id="630" r:id="rId9"/>
    <p:sldId id="319" r:id="rId10"/>
    <p:sldId id="320" r:id="rId11"/>
    <p:sldId id="321" r:id="rId12"/>
    <p:sldId id="322" r:id="rId13"/>
    <p:sldId id="323" r:id="rId14"/>
    <p:sldId id="625" r:id="rId15"/>
    <p:sldId id="428" r:id="rId16"/>
    <p:sldId id="429" r:id="rId17"/>
    <p:sldId id="650" r:id="rId18"/>
    <p:sldId id="508" r:id="rId19"/>
    <p:sldId id="636" r:id="rId20"/>
    <p:sldId id="551" r:id="rId21"/>
    <p:sldId id="525" r:id="rId22"/>
    <p:sldId id="646" r:id="rId23"/>
    <p:sldId id="622" r:id="rId24"/>
    <p:sldId id="633" r:id="rId25"/>
    <p:sldId id="314" r:id="rId26"/>
    <p:sldId id="369" r:id="rId27"/>
    <p:sldId id="526" r:id="rId28"/>
    <p:sldId id="840" r:id="rId29"/>
    <p:sldId id="626" r:id="rId30"/>
    <p:sldId id="509" r:id="rId31"/>
    <p:sldId id="510" r:id="rId32"/>
    <p:sldId id="511" r:id="rId33"/>
    <p:sldId id="371" r:id="rId34"/>
    <p:sldId id="317" r:id="rId35"/>
    <p:sldId id="425" r:id="rId36"/>
    <p:sldId id="627" r:id="rId37"/>
    <p:sldId id="647" r:id="rId38"/>
    <p:sldId id="864" r:id="rId39"/>
    <p:sldId id="637" r:id="rId40"/>
    <p:sldId id="324" r:id="rId41"/>
    <p:sldId id="325" r:id="rId42"/>
    <p:sldId id="326" r:id="rId43"/>
    <p:sldId id="328" r:id="rId44"/>
    <p:sldId id="327" r:id="rId45"/>
    <p:sldId id="648" r:id="rId46"/>
    <p:sldId id="865" r:id="rId47"/>
    <p:sldId id="638" r:id="rId48"/>
    <p:sldId id="329" r:id="rId49"/>
    <p:sldId id="330" r:id="rId50"/>
    <p:sldId id="373" r:id="rId51"/>
    <p:sldId id="374" r:id="rId52"/>
    <p:sldId id="515" r:id="rId53"/>
    <p:sldId id="331" r:id="rId54"/>
    <p:sldId id="516" r:id="rId55"/>
    <p:sldId id="517" r:id="rId56"/>
    <p:sldId id="518" r:id="rId57"/>
    <p:sldId id="649" r:id="rId58"/>
    <p:sldId id="866" r:id="rId59"/>
    <p:sldId id="856" r:id="rId60"/>
    <p:sldId id="644" r:id="rId61"/>
    <p:sldId id="651" r:id="rId62"/>
    <p:sldId id="652" r:id="rId63"/>
    <p:sldId id="863" r:id="rId64"/>
    <p:sldId id="345" r:id="rId65"/>
    <p:sldId id="623" r:id="rId66"/>
    <p:sldId id="867" r:id="rId67"/>
    <p:sldId id="868" r:id="rId68"/>
    <p:sldId id="643" r:id="rId69"/>
    <p:sldId id="315" r:id="rId70"/>
  </p:sldIdLst>
  <p:sldSz cx="12192000" cy="6858000"/>
  <p:notesSz cx="7772400" cy="10058400"/>
  <p:custDataLst>
    <p:tags r:id="rId73"/>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DB1B1F6-80DB-48D7-AB4B-279C048000D5}">
          <p14:sldIdLst>
            <p14:sldId id="430"/>
            <p14:sldId id="635"/>
            <p14:sldId id="624"/>
            <p14:sldId id="313"/>
          </p14:sldIdLst>
        </p14:section>
        <p14:section name="Section 1: Amazon Elastic Block Store" id="{1224743F-B8BE-47A1-B41A-AC1C8AD5C9CA}">
          <p14:sldIdLst>
            <p14:sldId id="630"/>
            <p14:sldId id="319"/>
            <p14:sldId id="320"/>
            <p14:sldId id="321"/>
            <p14:sldId id="322"/>
            <p14:sldId id="323"/>
            <p14:sldId id="625"/>
            <p14:sldId id="428"/>
            <p14:sldId id="429"/>
            <p14:sldId id="650"/>
            <p14:sldId id="508"/>
          </p14:sldIdLst>
        </p14:section>
        <p14:section name="Lab 4: Working with Amazon EBS" id="{F7C30E62-4D29-46EE-A74B-436811698100}">
          <p14:sldIdLst>
            <p14:sldId id="636"/>
            <p14:sldId id="551"/>
            <p14:sldId id="525"/>
            <p14:sldId id="646"/>
            <p14:sldId id="622"/>
          </p14:sldIdLst>
        </p14:section>
        <p14:section name="Section 2: Amazon Simple Storage Service" id="{25EE441D-4D5E-48D1-A6FE-2D146515A1D6}">
          <p14:sldIdLst>
            <p14:sldId id="633"/>
            <p14:sldId id="314"/>
            <p14:sldId id="369"/>
            <p14:sldId id="526"/>
            <p14:sldId id="840"/>
            <p14:sldId id="626"/>
            <p14:sldId id="509"/>
            <p14:sldId id="510"/>
            <p14:sldId id="511"/>
            <p14:sldId id="371"/>
            <p14:sldId id="317"/>
            <p14:sldId id="425"/>
            <p14:sldId id="627"/>
            <p14:sldId id="647"/>
            <p14:sldId id="864"/>
          </p14:sldIdLst>
        </p14:section>
        <p14:section name="Section 3: Amazon Elastic File System" id="{4F98B8FD-D7AE-4755-8184-089A0B883F76}">
          <p14:sldIdLst>
            <p14:sldId id="637"/>
            <p14:sldId id="324"/>
            <p14:sldId id="325"/>
            <p14:sldId id="326"/>
            <p14:sldId id="328"/>
            <p14:sldId id="327"/>
            <p14:sldId id="648"/>
            <p14:sldId id="865"/>
          </p14:sldIdLst>
        </p14:section>
        <p14:section name="Section 4: Amazon Glacier" id="{F9D53ABB-2AF1-4CCF-AC9A-6EDDC5C45F49}">
          <p14:sldIdLst>
            <p14:sldId id="638"/>
            <p14:sldId id="329"/>
            <p14:sldId id="330"/>
            <p14:sldId id="373"/>
            <p14:sldId id="374"/>
            <p14:sldId id="515"/>
            <p14:sldId id="331"/>
            <p14:sldId id="516"/>
            <p14:sldId id="517"/>
            <p14:sldId id="518"/>
            <p14:sldId id="649"/>
            <p14:sldId id="866"/>
          </p14:sldIdLst>
        </p14:section>
        <p14:section name="Activity: Storage Case Studies" id="{57D3631B-FED4-492A-92ED-0C5AF181BC55}">
          <p14:sldIdLst>
            <p14:sldId id="856"/>
            <p14:sldId id="644"/>
            <p14:sldId id="651"/>
            <p14:sldId id="652"/>
          </p14:sldIdLst>
        </p14:section>
        <p14:section name="Module Wrap up" id="{1A863E8F-7CBF-400F-952E-8947646B9EAB}">
          <p14:sldIdLst>
            <p14:sldId id="863"/>
            <p14:sldId id="345"/>
            <p14:sldId id="623"/>
            <p14:sldId id="867"/>
            <p14:sldId id="868"/>
            <p14:sldId id="643"/>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435E3-2EB7-41A2-9D59-8EA019C9D15D}" v="24" dt="2022-05-19T19:15:02.755"/>
    <p1510:client id="{630E3C57-3A27-4440-9DF1-D895238DA7FD}" v="351" dt="2022-05-19T18:38:42.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44"/>
      </p:cViewPr>
      <p:guideLst/>
    </p:cSldViewPr>
  </p:slideViewPr>
  <p:notesTextViewPr>
    <p:cViewPr>
      <p:scale>
        <a:sx n="1" d="1"/>
        <a:sy n="1" d="1"/>
      </p:scale>
      <p:origin x="0" y="0"/>
    </p:cViewPr>
  </p:notesTextViewPr>
  <p:notesViewPr>
    <p:cSldViewPr snapToGrid="0">
      <p:cViewPr>
        <p:scale>
          <a:sx n="100" d="100"/>
          <a:sy n="100" d="100"/>
        </p:scale>
        <p:origin x="1190" y="-284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12/5/2022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eb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EBS+v2.0.mp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AmazonS3/latest/dev/storage-class-intro.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S3+v2.0.mp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ws.amazon.com/ef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EFS+v2.0.mp4"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S3_Glacier+v3.0.mp4"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ws.amazon.com/products/storage/"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dzone.com/articles/confused-by-aws-storage-options-s3-ebs-amp-efs-explained" TargetMode="External"/><Relationship Id="rId5" Type="http://schemas.openxmlformats.org/officeDocument/2006/relationships/hyperlink" Target="https://aws.amazon.com/blogs/compute/recovering-files-from-an-amazon-ebs-volume-backup/" TargetMode="External"/><Relationship Id="rId4" Type="http://schemas.openxmlformats.org/officeDocument/2006/relationships/hyperlink" Target="https://docs.aws.amazon.com/whitepapers/latest/aws-overview/storage-services.html"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Welcome to Module 7: Storage.</a:t>
            </a:r>
          </a:p>
        </p:txBody>
      </p:sp>
      <p:sp>
        <p:nvSpPr>
          <p:cNvPr id="5" name="Slide Image Placeholder 4">
            <a:extLst>
              <a:ext uri="{FF2B5EF4-FFF2-40B4-BE49-F238E27FC236}">
                <a16:creationId xmlns:a16="http://schemas.microsoft.com/office/drawing/2014/main" id="{C9D22231-F706-B783-423D-EB6679DAAB4C}"/>
              </a:ext>
            </a:extLst>
          </p:cNvPr>
          <p:cNvSpPr>
            <a:spLocks noGrp="1" noRot="1" noChangeAspect="1"/>
          </p:cNvSpPr>
          <p:nvPr>
            <p:ph type="sldImg"/>
          </p:nvPr>
        </p:nvSpPr>
        <p:spPr/>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As mentioned previously an </a:t>
            </a:r>
            <a:r>
              <a:rPr lang="en-US" b="1" dirty="0"/>
              <a:t>Amazon EBS volume </a:t>
            </a:r>
            <a:r>
              <a:rPr lang="en-US" dirty="0"/>
              <a:t>is a durable, block-level storage device that you can attach to a single EC2 instance. You can use Amazon EBS volumes as primary storage for data that requires frequent updates, such as the system drive for an instance or storage for a database application. You can also use them for throughput-intensive applications that perform continuous disk scans. Amazon EBS volumes persist independently from the running life of an EC2 instance.</a:t>
            </a:r>
          </a:p>
          <a:p>
            <a:endParaRPr lang="en-US" dirty="0"/>
          </a:p>
          <a:p>
            <a:r>
              <a:rPr lang="en-US" dirty="0"/>
              <a:t>Use cases for EBS vary by the storage type used and whether you are using General Purpose of Provisioned IOPS.</a:t>
            </a:r>
          </a:p>
          <a:p>
            <a:endParaRPr lang="en-US" dirty="0"/>
          </a:p>
        </p:txBody>
      </p:sp>
      <p:sp>
        <p:nvSpPr>
          <p:cNvPr id="5" name="Slide Image Placeholder 4">
            <a:extLst>
              <a:ext uri="{FF2B5EF4-FFF2-40B4-BE49-F238E27FC236}">
                <a16:creationId xmlns:a16="http://schemas.microsoft.com/office/drawing/2014/main" id="{7F1A3922-D942-B051-F5C7-E60D0FD7372E}"/>
              </a:ext>
            </a:extLst>
          </p:cNvPr>
          <p:cNvSpPr>
            <a:spLocks noGrp="1" noRot="1" noChangeAspect="1"/>
          </p:cNvSpPr>
          <p:nvPr>
            <p:ph type="sldImg"/>
          </p:nvPr>
        </p:nvSpPr>
        <p:spPr/>
      </p:sp>
    </p:spTree>
    <p:extLst>
      <p:ext uri="{BB962C8B-B14F-4D97-AF65-F5344CB8AC3E}">
        <p14:creationId xmlns:p14="http://schemas.microsoft.com/office/powerpoint/2010/main" val="418000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provide an even higher level of data durability, Amazon EBS enables you to create </a:t>
            </a:r>
            <a:r>
              <a:rPr lang="en-US" b="1" dirty="0"/>
              <a:t>point-in-time</a:t>
            </a:r>
            <a:r>
              <a:rPr lang="en-US" dirty="0"/>
              <a:t> snapshots of your volumes, and you can re-create a new volume from a snapshot at any time. You can also share snapshots or even copy snapshots to different AWS Regions for even greater </a:t>
            </a:r>
            <a:r>
              <a:rPr lang="en-US" b="1" dirty="0"/>
              <a:t>disaster recovery (DR) protection</a:t>
            </a:r>
            <a:r>
              <a:rPr lang="en-US" dirty="0"/>
              <a:t>. For example, you can encrypt and share your snapshots from Virginia in the US to Tokyo, Japan. </a:t>
            </a:r>
          </a:p>
          <a:p>
            <a:endParaRPr lang="en-US" dirty="0"/>
          </a:p>
          <a:p>
            <a:pPr lvl="0"/>
            <a:r>
              <a:rPr lang="en-US" dirty="0"/>
              <a:t>You can also have encrypted Amazon EBS volumes at no additional cost, so the data that moves between the EC2 instance and the EBS volume inside AWS data centers is encrypted in transit. </a:t>
            </a:r>
          </a:p>
          <a:p>
            <a:pPr lvl="0"/>
            <a:r>
              <a:rPr lang="en-US" dirty="0"/>
              <a:t> </a:t>
            </a:r>
          </a:p>
          <a:p>
            <a:pPr lvl="0"/>
            <a:r>
              <a:rPr lang="en-US" dirty="0"/>
              <a:t>As your company grows, the amount of data that is stored on your Amazon EBS volumes is also likely to grow. Amazon EBS volumes can increase capacity and change to different types, so you can change from hard disk drives (HDDs) to solid state drives (SSDs) or increase from a 50-GB volume to a 16-TB volume. For example, you can do this resize operation dynamically without needing to stop the instances. </a:t>
            </a:r>
          </a:p>
        </p:txBody>
      </p:sp>
      <p:sp>
        <p:nvSpPr>
          <p:cNvPr id="5" name="Slide Image Placeholder 4">
            <a:extLst>
              <a:ext uri="{FF2B5EF4-FFF2-40B4-BE49-F238E27FC236}">
                <a16:creationId xmlns:a16="http://schemas.microsoft.com/office/drawing/2014/main" id="{941628D1-4390-3751-0538-CC69A0509DE8}"/>
              </a:ext>
            </a:extLst>
          </p:cNvPr>
          <p:cNvSpPr>
            <a:spLocks noGrp="1" noRot="1" noChangeAspect="1"/>
          </p:cNvSpPr>
          <p:nvPr>
            <p:ph type="sldImg"/>
          </p:nvPr>
        </p:nvSpPr>
        <p:spPr/>
      </p:sp>
    </p:spTree>
    <p:extLst>
      <p:ext uri="{BB962C8B-B14F-4D97-AF65-F5344CB8AC3E}">
        <p14:creationId xmlns:p14="http://schemas.microsoft.com/office/powerpoint/2010/main" val="1208474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When you begin to estimate the cost for Amazon EBS, you must consider the following:</a:t>
            </a:r>
          </a:p>
          <a:p>
            <a:pPr marL="228600" lvl="0" indent="-228600">
              <a:buFont typeface="+mj-lt"/>
              <a:buAutoNum type="arabicPeriod"/>
            </a:pPr>
            <a:r>
              <a:rPr lang="en-US" b="1" dirty="0"/>
              <a:t>Volumes</a:t>
            </a:r>
            <a:r>
              <a:rPr lang="en-US" dirty="0"/>
              <a:t> – Volume storage for all Amazon EBS volume types is charged by the amount you provision in GB per month, until you release the storage. </a:t>
            </a:r>
          </a:p>
          <a:p>
            <a:pPr marL="228600" lvl="0" indent="-228600">
              <a:buFont typeface="+mj-lt"/>
              <a:buAutoNum type="arabicPeriod"/>
            </a:pPr>
            <a:r>
              <a:rPr lang="en-US" b="1" dirty="0"/>
              <a:t>IOPS</a:t>
            </a:r>
            <a:r>
              <a:rPr lang="en-US" dirty="0"/>
              <a:t> – I/O is included in the price of General Purpose SSD volumes. However, for Amazon EBS magnetic volumes, I/O is charged by the number of requests that you make to your volume. With Provisioned IOPS SSD volumes, you are also charged by the amount you provision in IOPS (multiplied by the percentage of days that you provision for the month). </a:t>
            </a:r>
          </a:p>
          <a:p>
            <a:endParaRPr lang="en-US" dirty="0"/>
          </a:p>
          <a:p>
            <a:pPr lvl="0"/>
            <a:r>
              <a:rPr lang="en-US" dirty="0"/>
              <a:t>The pricing and provisioning of Amazon EBS are complex. In general, you pay for the size of the volume and its usage. To learn more about the full, highly complex pricing and provisioning concepts of Amazon EBS, see </a:t>
            </a:r>
            <a:r>
              <a:rPr lang="en-GB" dirty="0">
                <a:hlinkClick r:id="rId3"/>
              </a:rPr>
              <a:t>https://</a:t>
            </a:r>
            <a:r>
              <a:rPr lang="en-GB" dirty="0" err="1">
                <a:hlinkClick r:id="rId3"/>
              </a:rPr>
              <a:t>docs.aws.amazon.com</a:t>
            </a:r>
            <a:r>
              <a:rPr lang="en-GB" dirty="0">
                <a:hlinkClick r:id="rId3"/>
              </a:rPr>
              <a:t>/</a:t>
            </a:r>
            <a:r>
              <a:rPr lang="en-GB" dirty="0" err="1">
                <a:hlinkClick r:id="rId3"/>
              </a:rPr>
              <a:t>AWSEC2</a:t>
            </a:r>
            <a:r>
              <a:rPr lang="en-GB" dirty="0">
                <a:hlinkClick r:id="rId3"/>
              </a:rPr>
              <a:t>/latest/</a:t>
            </a:r>
            <a:r>
              <a:rPr lang="en-GB" dirty="0" err="1">
                <a:hlinkClick r:id="rId3"/>
              </a:rPr>
              <a:t>UserGuide</a:t>
            </a:r>
            <a:r>
              <a:rPr lang="en-GB" dirty="0">
                <a:hlinkClick r:id="rId3"/>
              </a:rPr>
              <a:t>/</a:t>
            </a:r>
            <a:r>
              <a:rPr lang="en-GB" dirty="0" err="1">
                <a:hlinkClick r:id="rId3"/>
              </a:rPr>
              <a:t>ebs</a:t>
            </a:r>
            <a:r>
              <a:rPr lang="en-GB" dirty="0">
                <a:hlinkClick r:id="rId3"/>
              </a:rPr>
              <a:t>-volume-</a:t>
            </a:r>
            <a:r>
              <a:rPr lang="en-GB" dirty="0" err="1">
                <a:hlinkClick r:id="rId3"/>
              </a:rPr>
              <a:t>types.html</a:t>
            </a:r>
            <a:r>
              <a:rPr lang="en-US" dirty="0"/>
              <a:t>. </a:t>
            </a:r>
          </a:p>
        </p:txBody>
      </p:sp>
      <p:sp>
        <p:nvSpPr>
          <p:cNvPr id="5" name="Slide Image Placeholder 4">
            <a:extLst>
              <a:ext uri="{FF2B5EF4-FFF2-40B4-BE49-F238E27FC236}">
                <a16:creationId xmlns:a16="http://schemas.microsoft.com/office/drawing/2014/main" id="{7935438D-1F38-3643-197C-4A7E31F2B570}"/>
              </a:ext>
            </a:extLst>
          </p:cNvPr>
          <p:cNvSpPr>
            <a:spLocks noGrp="1" noRot="1" noChangeAspect="1"/>
          </p:cNvSpPr>
          <p:nvPr>
            <p:ph type="sldImg"/>
          </p:nvPr>
        </p:nvSpPr>
        <p:spPr/>
      </p:sp>
    </p:spTree>
    <p:extLst>
      <p:ext uri="{BB962C8B-B14F-4D97-AF65-F5344CB8AC3E}">
        <p14:creationId xmlns:p14="http://schemas.microsoft.com/office/powerpoint/2010/main" val="374167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lvl="0" indent="-228600">
              <a:buFont typeface="+mj-lt"/>
              <a:buAutoNum type="arabicPeriod" startAt="3"/>
            </a:pPr>
            <a:r>
              <a:rPr lang="en-US" b="1" dirty="0"/>
              <a:t>Snapshots</a:t>
            </a:r>
            <a:r>
              <a:rPr lang="en-US" dirty="0"/>
              <a:t> – Amazon EBS enables you to back up snapshots of your data to Amazon S3 for durable recovery. If you opt for Amazon EBS snapshots, the added cost is per GB-month of data stored. </a:t>
            </a:r>
          </a:p>
          <a:p>
            <a:pPr marL="228600" lvl="0" indent="-228600">
              <a:buFont typeface="+mj-lt"/>
              <a:buAutoNum type="arabicPeriod" startAt="3"/>
            </a:pPr>
            <a:r>
              <a:rPr lang="en-US" b="1" dirty="0"/>
              <a:t>Data transfer </a:t>
            </a:r>
            <a:r>
              <a:rPr lang="en-US" dirty="0"/>
              <a:t>– When you copy Amazon EBS snapshots, you are charged for the data that is transferred across Regions. After the snapshot is copied, standard Amazon EBS snapshot charges apply for storage in the destination Region.</a:t>
            </a:r>
          </a:p>
          <a:p>
            <a:endParaRPr lang="en-US" dirty="0"/>
          </a:p>
        </p:txBody>
      </p:sp>
      <p:sp>
        <p:nvSpPr>
          <p:cNvPr id="5" name="Slide Image Placeholder 4">
            <a:extLst>
              <a:ext uri="{FF2B5EF4-FFF2-40B4-BE49-F238E27FC236}">
                <a16:creationId xmlns:a16="http://schemas.microsoft.com/office/drawing/2014/main" id="{18604812-CB3A-27DE-702E-C54CFB1BA763}"/>
              </a:ext>
            </a:extLst>
          </p:cNvPr>
          <p:cNvSpPr>
            <a:spLocks noGrp="1" noRot="1" noChangeAspect="1"/>
          </p:cNvSpPr>
          <p:nvPr>
            <p:ph type="sldImg"/>
          </p:nvPr>
        </p:nvSpPr>
        <p:spPr/>
      </p:sp>
    </p:spTree>
    <p:extLst>
      <p:ext uri="{BB962C8B-B14F-4D97-AF65-F5344CB8AC3E}">
        <p14:creationId xmlns:p14="http://schemas.microsoft.com/office/powerpoint/2010/main" val="5608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EBS provides block-level storage volumes for use with Amazon EC2 instances. Amazon EBS volumes are off-instance storage that persists independently from the life of an instance. They are analogous to virtual disks in the cloud. Amazon EBS provides three volume types: General Purpose SSD, Provisioned IOPS SSD, and magnetic. </a:t>
            </a:r>
          </a:p>
          <a:p>
            <a:endParaRPr lang="en-US" dirty="0"/>
          </a:p>
          <a:p>
            <a:r>
              <a:rPr lang="en-US" dirty="0"/>
              <a:t>The three volume types differ in performance characteristics and cost, so you can choose the right storage performance and price for the needs of your applications.</a:t>
            </a:r>
          </a:p>
          <a:p>
            <a:endParaRPr lang="en-US" dirty="0"/>
          </a:p>
          <a:p>
            <a:r>
              <a:rPr lang="en-US" dirty="0"/>
              <a:t>Additional benefits include replication in the same Availability Zone, easy and transparent encryption, elastic volumes, and backup by using snapshots.</a:t>
            </a:r>
          </a:p>
          <a:p>
            <a:endParaRPr lang="en-US" dirty="0"/>
          </a:p>
          <a:p>
            <a:pPr lvl="0"/>
            <a:r>
              <a:rPr lang="en-US" dirty="0"/>
              <a:t>To learn more about Amazon EBS, see: </a:t>
            </a:r>
            <a:r>
              <a:rPr lang="en-GB" dirty="0">
                <a:hlinkClick r:id="rId3"/>
              </a:rPr>
              <a:t>https://</a:t>
            </a:r>
            <a:r>
              <a:rPr lang="en-GB" dirty="0" err="1">
                <a:hlinkClick r:id="rId3"/>
              </a:rPr>
              <a:t>aws.amazon.com</a:t>
            </a:r>
            <a:r>
              <a:rPr lang="en-GB" dirty="0">
                <a:hlinkClick r:id="rId3"/>
              </a:rPr>
              <a:t>/</a:t>
            </a:r>
            <a:r>
              <a:rPr lang="en-GB" dirty="0" err="1">
                <a:hlinkClick r:id="rId3"/>
              </a:rPr>
              <a:t>ebs</a:t>
            </a:r>
            <a:r>
              <a:rPr lang="en-GB" dirty="0">
                <a:hlinkClick r:id="rId3"/>
              </a:rPr>
              <a:t>/</a:t>
            </a:r>
            <a:r>
              <a:rPr lang="en-US" dirty="0"/>
              <a:t>.</a:t>
            </a:r>
          </a:p>
          <a:p>
            <a:r>
              <a:rPr lang="en-US" dirty="0"/>
              <a:t> </a:t>
            </a:r>
          </a:p>
          <a:p>
            <a:endParaRPr lang="en-US" dirty="0"/>
          </a:p>
        </p:txBody>
      </p:sp>
      <p:sp>
        <p:nvSpPr>
          <p:cNvPr id="5" name="Slide Image Placeholder 4">
            <a:extLst>
              <a:ext uri="{FF2B5EF4-FFF2-40B4-BE49-F238E27FC236}">
                <a16:creationId xmlns:a16="http://schemas.microsoft.com/office/drawing/2014/main" id="{0F6D4C00-6069-A5F6-5AB2-939555C2900F}"/>
              </a:ext>
            </a:extLst>
          </p:cNvPr>
          <p:cNvSpPr>
            <a:spLocks noGrp="1" noRot="1" noChangeAspect="1"/>
          </p:cNvSpPr>
          <p:nvPr>
            <p:ph type="sldImg"/>
          </p:nvPr>
        </p:nvSpPr>
        <p:spPr/>
      </p:sp>
    </p:spTree>
    <p:extLst>
      <p:ext uri="{BB962C8B-B14F-4D97-AF65-F5344CB8AC3E}">
        <p14:creationId xmlns:p14="http://schemas.microsoft.com/office/powerpoint/2010/main" val="2755031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Now, take a moment to watch the Elastic Block Store demo at </a:t>
            </a:r>
            <a:r>
              <a:rPr lang="en-GB" dirty="0">
                <a:hlinkClick r:id="rId3"/>
              </a:rPr>
              <a:t>https://</a:t>
            </a:r>
            <a:r>
              <a:rPr lang="en-GB" dirty="0" err="1">
                <a:hlinkClick r:id="rId3"/>
              </a:rPr>
              <a:t>aws</a:t>
            </a:r>
            <a:r>
              <a:rPr lang="en-GB" dirty="0">
                <a:hlinkClick r:id="rId3"/>
              </a:rPr>
              <a:t>-</a:t>
            </a:r>
            <a:r>
              <a:rPr lang="en-GB" dirty="0" err="1">
                <a:hlinkClick r:id="rId3"/>
              </a:rPr>
              <a:t>tc</a:t>
            </a:r>
            <a:r>
              <a:rPr lang="en-GB" dirty="0">
                <a:hlinkClick r:id="rId3"/>
              </a:rPr>
              <a:t>-</a:t>
            </a:r>
            <a:r>
              <a:rPr lang="en-GB" dirty="0" err="1">
                <a:hlinkClick r:id="rId3"/>
              </a:rPr>
              <a:t>largeobjects.s3</a:t>
            </a:r>
            <a:r>
              <a:rPr lang="en-GB" dirty="0">
                <a:hlinkClick r:id="rId3"/>
              </a:rPr>
              <a:t>-us-west-</a:t>
            </a:r>
            <a:r>
              <a:rPr lang="en-GB" dirty="0" err="1">
                <a:hlinkClick r:id="rId3"/>
              </a:rPr>
              <a:t>2.amazonaws.com</a:t>
            </a:r>
            <a:r>
              <a:rPr lang="en-GB" dirty="0">
                <a:hlinkClick r:id="rId3"/>
              </a:rPr>
              <a:t>/</a:t>
            </a:r>
            <a:r>
              <a:rPr lang="en-GB" dirty="0" err="1">
                <a:hlinkClick r:id="rId3"/>
              </a:rPr>
              <a:t>ILT</a:t>
            </a:r>
            <a:r>
              <a:rPr lang="en-GB" dirty="0">
                <a:hlinkClick r:id="rId3"/>
              </a:rPr>
              <a:t>-TF-100-</a:t>
            </a:r>
            <a:r>
              <a:rPr lang="en-GB" dirty="0" err="1">
                <a:hlinkClick r:id="rId3"/>
              </a:rPr>
              <a:t>ACFNDS</a:t>
            </a:r>
            <a:r>
              <a:rPr lang="en-GB" dirty="0">
                <a:hlinkClick r:id="rId3"/>
              </a:rPr>
              <a:t>-20-</a:t>
            </a:r>
            <a:r>
              <a:rPr lang="en-GB" dirty="0" err="1">
                <a:hlinkClick r:id="rId3"/>
              </a:rPr>
              <a:t>EN</a:t>
            </a:r>
            <a:r>
              <a:rPr lang="en-GB" dirty="0">
                <a:hlinkClick r:id="rId3"/>
              </a:rPr>
              <a:t>/</a:t>
            </a:r>
            <a:r>
              <a:rPr lang="en-GB" dirty="0" err="1">
                <a:hlinkClick r:id="rId3"/>
              </a:rPr>
              <a:t>Module_7_EBS+v2.0.mp4</a:t>
            </a:r>
            <a:r>
              <a:rPr lang="en-US" dirty="0"/>
              <a:t>. The recording runs a little over 5 minutes, and it reinforces many of the concepts that were discussed in this section of the module.</a:t>
            </a:r>
          </a:p>
          <a:p>
            <a:endParaRPr lang="en-US" dirty="0"/>
          </a:p>
          <a:p>
            <a:r>
              <a:rPr lang="en-US" dirty="0"/>
              <a:t>The demonstration shows how to configure the following resources by using the AWS Management Console. The demonstration shows how to:</a:t>
            </a:r>
          </a:p>
          <a:p>
            <a:pPr marL="171450" indent="-171450">
              <a:buFont typeface="Arial" panose="020B0604020202020204" pitchFamily="34" charset="0"/>
              <a:buChar char="•"/>
            </a:pPr>
            <a:r>
              <a:rPr lang="en-US" dirty="0"/>
              <a:t>Create an Amazon General Purpose (SSD) EBS volume</a:t>
            </a:r>
          </a:p>
          <a:p>
            <a:pPr marL="171450" indent="-171450">
              <a:buFont typeface="Arial" panose="020B0604020202020204" pitchFamily="34" charset="0"/>
              <a:buChar char="•"/>
            </a:pPr>
            <a:r>
              <a:rPr lang="en-US" dirty="0"/>
              <a:t>Attach the EBS volume to an EC2 instance</a:t>
            </a:r>
          </a:p>
          <a:p>
            <a:endParaRPr lang="en-US" dirty="0"/>
          </a:p>
          <a:p>
            <a:r>
              <a:rPr lang="en-US" dirty="0"/>
              <a:t>The demonstration also shows how to interact with the EBS volume using the Amazon Command Line Interface and how to mount the EBS volume to the EC2 instance.</a:t>
            </a:r>
          </a:p>
        </p:txBody>
      </p:sp>
      <p:sp>
        <p:nvSpPr>
          <p:cNvPr id="5" name="Slide Image Placeholder 4">
            <a:extLst>
              <a:ext uri="{FF2B5EF4-FFF2-40B4-BE49-F238E27FC236}">
                <a16:creationId xmlns:a16="http://schemas.microsoft.com/office/drawing/2014/main" id="{2F7B8799-E54F-18D8-8E8C-718576C70A8F}"/>
              </a:ext>
            </a:extLst>
          </p:cNvPr>
          <p:cNvSpPr>
            <a:spLocks noGrp="1" noRot="1" noChangeAspect="1"/>
          </p:cNvSpPr>
          <p:nvPr>
            <p:ph type="sldImg"/>
          </p:nvPr>
        </p:nvSpPr>
        <p:spPr/>
      </p:sp>
    </p:spTree>
    <p:extLst>
      <p:ext uri="{BB962C8B-B14F-4D97-AF65-F5344CB8AC3E}">
        <p14:creationId xmlns:p14="http://schemas.microsoft.com/office/powerpoint/2010/main" val="165451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will now work on Lab 4: Working with Amazon EBS.</a:t>
            </a:r>
          </a:p>
        </p:txBody>
      </p:sp>
      <p:sp>
        <p:nvSpPr>
          <p:cNvPr id="5" name="Slide Image Placeholder 4">
            <a:extLst>
              <a:ext uri="{FF2B5EF4-FFF2-40B4-BE49-F238E27FC236}">
                <a16:creationId xmlns:a16="http://schemas.microsoft.com/office/drawing/2014/main" id="{1AD6C4BC-38B4-6F49-9DF6-D844C79F3030}"/>
              </a:ext>
            </a:extLst>
          </p:cNvPr>
          <p:cNvSpPr>
            <a:spLocks noGrp="1" noRot="1" noChangeAspect="1"/>
          </p:cNvSpPr>
          <p:nvPr>
            <p:ph type="sldImg"/>
          </p:nvPr>
        </p:nvSpPr>
        <p:spPr/>
      </p:sp>
    </p:spTree>
    <p:extLst>
      <p:ext uri="{BB962C8B-B14F-4D97-AF65-F5344CB8AC3E}">
        <p14:creationId xmlns:p14="http://schemas.microsoft.com/office/powerpoint/2010/main" val="53716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lab is designed to show you how to  create an Amazon EBS volume. After you create the volume, you will attach the volume to an Amazon EC2 instance, configure the instance to use a virtual disk, create a snapshot and then restore from the snapshot.</a:t>
            </a:r>
          </a:p>
          <a:p>
            <a:endParaRPr lang="en-US" dirty="0"/>
          </a:p>
          <a:p>
            <a:r>
              <a:rPr lang="en-US" dirty="0"/>
              <a:t>After completing this lab, you should be able to:</a:t>
            </a:r>
          </a:p>
          <a:p>
            <a:pPr marL="171450" lvl="0" indent="-171450">
              <a:buFont typeface="Arial" panose="020B0604020202020204" pitchFamily="34" charset="0"/>
              <a:buChar char="•"/>
            </a:pPr>
            <a:r>
              <a:rPr lang="en-US" dirty="0"/>
              <a:t>Create an Amazon EBS volume</a:t>
            </a:r>
          </a:p>
          <a:p>
            <a:pPr marL="171450" lvl="0" indent="-171450">
              <a:buFont typeface="Arial" panose="020B0604020202020204" pitchFamily="34" charset="0"/>
              <a:buChar char="•"/>
            </a:pPr>
            <a:r>
              <a:rPr lang="en-US" dirty="0"/>
              <a:t>Attach that volume to an instance</a:t>
            </a:r>
          </a:p>
          <a:p>
            <a:pPr marL="171450" lvl="0" indent="-171450">
              <a:buFont typeface="Arial" panose="020B0604020202020204" pitchFamily="34" charset="0"/>
              <a:buChar char="•"/>
            </a:pPr>
            <a:r>
              <a:rPr lang="en-US" dirty="0"/>
              <a:t>Configure the instance to use the virtual disk</a:t>
            </a:r>
          </a:p>
          <a:p>
            <a:pPr marL="171450" lvl="0" indent="-171450">
              <a:buFont typeface="Arial" panose="020B0604020202020204" pitchFamily="34" charset="0"/>
              <a:buChar char="•"/>
            </a:pPr>
            <a:r>
              <a:rPr lang="en-US" dirty="0"/>
              <a:t>Create an Amazon EBS snapshot</a:t>
            </a:r>
          </a:p>
          <a:p>
            <a:pPr marL="171450" lvl="0" indent="-171450">
              <a:buFont typeface="Arial" panose="020B0604020202020204" pitchFamily="34" charset="0"/>
              <a:buChar char="•"/>
            </a:pPr>
            <a:r>
              <a:rPr lang="en-US" dirty="0"/>
              <a:t>Restore the snapshot</a:t>
            </a:r>
          </a:p>
          <a:p>
            <a:pPr lvl="0"/>
            <a:endParaRPr lang="en-US" dirty="0"/>
          </a:p>
        </p:txBody>
      </p:sp>
      <p:sp>
        <p:nvSpPr>
          <p:cNvPr id="5" name="Slide Image Placeholder 4">
            <a:extLst>
              <a:ext uri="{FF2B5EF4-FFF2-40B4-BE49-F238E27FC236}">
                <a16:creationId xmlns:a16="http://schemas.microsoft.com/office/drawing/2014/main" id="{21F204DB-FD04-7784-F420-F5B012D8AE18}"/>
              </a:ext>
            </a:extLst>
          </p:cNvPr>
          <p:cNvSpPr>
            <a:spLocks noGrp="1" noRot="1" noChangeAspect="1"/>
          </p:cNvSpPr>
          <p:nvPr>
            <p:ph type="sldImg"/>
          </p:nvPr>
        </p:nvSpPr>
        <p:spPr/>
      </p:sp>
    </p:spTree>
    <p:extLst>
      <p:ext uri="{BB962C8B-B14F-4D97-AF65-F5344CB8AC3E}">
        <p14:creationId xmlns:p14="http://schemas.microsoft.com/office/powerpoint/2010/main" val="2491132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In this lab, you:</a:t>
            </a:r>
          </a:p>
          <a:p>
            <a:pPr marL="171450" lvl="0" indent="-171450">
              <a:buFont typeface="Arial" panose="020B0604020202020204" pitchFamily="34" charset="0"/>
              <a:buChar char="•"/>
            </a:pPr>
            <a:r>
              <a:rPr lang="en-US" dirty="0"/>
              <a:t>Created an Amazon EBS volume</a:t>
            </a:r>
          </a:p>
          <a:p>
            <a:pPr marL="171450" lvl="0" indent="-171450">
              <a:buFont typeface="Arial" panose="020B0604020202020204" pitchFamily="34" charset="0"/>
              <a:buChar char="•"/>
            </a:pPr>
            <a:r>
              <a:rPr lang="en-US" dirty="0"/>
              <a:t>Attached that volume to an instance</a:t>
            </a:r>
          </a:p>
          <a:p>
            <a:pPr marL="171450" lvl="0" indent="-171450">
              <a:buFont typeface="Arial" panose="020B0604020202020204" pitchFamily="34" charset="0"/>
              <a:buChar char="•"/>
            </a:pPr>
            <a:r>
              <a:rPr lang="en-US" dirty="0"/>
              <a:t>Configured the instance to use the virtual disk</a:t>
            </a:r>
          </a:p>
          <a:p>
            <a:pPr marL="171450" lvl="0" indent="-171450">
              <a:buFont typeface="Arial" panose="020B0604020202020204" pitchFamily="34" charset="0"/>
              <a:buChar char="•"/>
            </a:pPr>
            <a:r>
              <a:rPr lang="en-US" dirty="0"/>
              <a:t>Created an Amazon EBS snapshot</a:t>
            </a:r>
          </a:p>
          <a:p>
            <a:pPr marL="171450" lvl="0" indent="-171450">
              <a:buFont typeface="Arial" panose="020B0604020202020204" pitchFamily="34" charset="0"/>
              <a:buChar char="•"/>
            </a:pPr>
            <a:r>
              <a:rPr lang="en-US" dirty="0"/>
              <a:t>Restored the snapshot</a:t>
            </a:r>
          </a:p>
        </p:txBody>
      </p:sp>
      <p:sp>
        <p:nvSpPr>
          <p:cNvPr id="5" name="Slide Image Placeholder 4">
            <a:extLst>
              <a:ext uri="{FF2B5EF4-FFF2-40B4-BE49-F238E27FC236}">
                <a16:creationId xmlns:a16="http://schemas.microsoft.com/office/drawing/2014/main" id="{E63FE4AF-6D8C-FD4B-D644-1594C2E8FB34}"/>
              </a:ext>
            </a:extLst>
          </p:cNvPr>
          <p:cNvSpPr>
            <a:spLocks noGrp="1" noRot="1" noChangeAspect="1"/>
          </p:cNvSpPr>
          <p:nvPr>
            <p:ph type="sldImg"/>
          </p:nvPr>
        </p:nvSpPr>
        <p:spPr/>
      </p:sp>
    </p:spTree>
    <p:extLst>
      <p:ext uri="{BB962C8B-B14F-4D97-AF65-F5344CB8AC3E}">
        <p14:creationId xmlns:p14="http://schemas.microsoft.com/office/powerpoint/2010/main" val="405722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 is now time to start the lab.</a:t>
            </a:r>
          </a:p>
        </p:txBody>
      </p:sp>
      <p:sp>
        <p:nvSpPr>
          <p:cNvPr id="5" name="Slide Image Placeholder 4">
            <a:extLst>
              <a:ext uri="{FF2B5EF4-FFF2-40B4-BE49-F238E27FC236}">
                <a16:creationId xmlns:a16="http://schemas.microsoft.com/office/drawing/2014/main" id="{CCDCEFD7-98CD-06BB-2B2C-6455E60EE38F}"/>
              </a:ext>
            </a:extLst>
          </p:cNvPr>
          <p:cNvSpPr>
            <a:spLocks noGrp="1" noRot="1" noChangeAspect="1"/>
          </p:cNvSpPr>
          <p:nvPr>
            <p:ph type="sldImg"/>
          </p:nvPr>
        </p:nvSpPr>
        <p:spPr/>
      </p:sp>
    </p:spTree>
    <p:extLst>
      <p:ext uri="{BB962C8B-B14F-4D97-AF65-F5344CB8AC3E}">
        <p14:creationId xmlns:p14="http://schemas.microsoft.com/office/powerpoint/2010/main" val="78400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27562"/>
          </a:xfrm>
        </p:spPr>
        <p:txBody>
          <a:bodyPr/>
          <a:lstStyle/>
          <a:p>
            <a:r>
              <a:rPr lang="en-US" dirty="0"/>
              <a:t>Cloud storage is typically more reliable, scalable, and secure than traditional on-premises storage systems. Cloud storage is a critical component of cloud computing because it holds the information that applications use. Big data analytics, data warehouses, the Internet of Things (IoT), databases, and backup and archive applications all rely on some form of data storage architecture. </a:t>
            </a:r>
          </a:p>
          <a:p>
            <a:endParaRPr lang="en-US" dirty="0"/>
          </a:p>
          <a:p>
            <a:r>
              <a:rPr lang="en-US" dirty="0"/>
              <a:t>This module addresses the following topics:</a:t>
            </a:r>
          </a:p>
          <a:p>
            <a:pPr marL="171450" indent="-171450">
              <a:buFont typeface="Arial" panose="020B0604020202020204" pitchFamily="34" charset="0"/>
              <a:buChar char="•"/>
            </a:pPr>
            <a:r>
              <a:rPr lang="en-US" dirty="0"/>
              <a:t>Amazon Elastic Block Store (Amazon EBS)</a:t>
            </a:r>
          </a:p>
          <a:p>
            <a:pPr marL="171450" indent="-171450">
              <a:buFont typeface="Arial" panose="020B0604020202020204" pitchFamily="34" charset="0"/>
              <a:buChar char="•"/>
            </a:pPr>
            <a:r>
              <a:rPr lang="en-US" dirty="0"/>
              <a:t>Amazon Simple Storage Service (Amazon S3)</a:t>
            </a:r>
          </a:p>
          <a:p>
            <a:pPr marL="171450" indent="-171450">
              <a:buFont typeface="Arial" panose="020B0604020202020204" pitchFamily="34" charset="0"/>
              <a:buChar char="•"/>
            </a:pPr>
            <a:r>
              <a:rPr lang="en-US" dirty="0"/>
              <a:t>Amazon Elastic File System (Amazon EFS)</a:t>
            </a:r>
          </a:p>
          <a:p>
            <a:pPr marL="171450" indent="-171450">
              <a:buFont typeface="Arial" panose="020B0604020202020204" pitchFamily="34" charset="0"/>
              <a:buChar char="•"/>
            </a:pPr>
            <a:r>
              <a:rPr lang="en-US" dirty="0"/>
              <a:t>Amazon Simple Storage Service Glacier</a:t>
            </a:r>
          </a:p>
          <a:p>
            <a:endParaRPr lang="en-US" dirty="0"/>
          </a:p>
          <a:p>
            <a:r>
              <a:rPr lang="en-US" dirty="0"/>
              <a:t>This module includes four recorded demonstrations that show you how to use the AWS Management Console to create storage solutions.</a:t>
            </a:r>
          </a:p>
          <a:p>
            <a:endParaRPr lang="en-US" dirty="0"/>
          </a:p>
          <a:p>
            <a:r>
              <a:rPr lang="en-US" dirty="0"/>
              <a:t>This module includes a hands-on lab where you create an Amazon EBS volume, and then attach it to an Amazon Elastic Compute Cloud (Amazon EC2) instance. You also create a snapshot of your volume and then use the snapshot to create a new volume.</a:t>
            </a:r>
          </a:p>
          <a:p>
            <a:pPr lvl="0"/>
            <a:endParaRPr lang="en-US" dirty="0"/>
          </a:p>
          <a:p>
            <a:pPr lvl="0"/>
            <a:r>
              <a:rPr lang="en-US" dirty="0"/>
              <a:t>This module includes an activity that challenges you to determine the best storage solution for a business case.</a:t>
            </a:r>
          </a:p>
          <a:p>
            <a:pPr lvl="0"/>
            <a:endParaRPr lang="en-US" dirty="0"/>
          </a:p>
          <a:p>
            <a:pPr lvl="0"/>
            <a:r>
              <a:rPr lang="en-US" dirty="0"/>
              <a:t>Finally, you are asked to complete a knowledge check that tests your understanding of the key concepts in this module.</a:t>
            </a:r>
          </a:p>
        </p:txBody>
      </p:sp>
      <p:sp>
        <p:nvSpPr>
          <p:cNvPr id="5" name="Slide Image Placeholder 4">
            <a:extLst>
              <a:ext uri="{FF2B5EF4-FFF2-40B4-BE49-F238E27FC236}">
                <a16:creationId xmlns:a16="http://schemas.microsoft.com/office/drawing/2014/main" id="{E9C63D81-7FF9-296F-F7EE-2BDAE0531A39}"/>
              </a:ext>
            </a:extLst>
          </p:cNvPr>
          <p:cNvSpPr>
            <a:spLocks noGrp="1" noRot="1" noChangeAspect="1"/>
          </p:cNvSpPr>
          <p:nvPr>
            <p:ph type="sldImg"/>
          </p:nvPr>
        </p:nvSpPr>
        <p:spPr/>
      </p:sp>
    </p:spTree>
    <p:extLst>
      <p:ext uri="{BB962C8B-B14F-4D97-AF65-F5344CB8AC3E}">
        <p14:creationId xmlns:p14="http://schemas.microsoft.com/office/powerpoint/2010/main" val="252218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lab, you:</a:t>
            </a:r>
          </a:p>
          <a:p>
            <a:pPr marL="171450" indent="-171450">
              <a:buFont typeface="Arial" panose="020B0604020202020204" pitchFamily="34" charset="0"/>
              <a:buChar char="•"/>
            </a:pPr>
            <a:r>
              <a:rPr lang="en-US" dirty="0"/>
              <a:t>Created an Amazon EBS volume</a:t>
            </a:r>
          </a:p>
          <a:p>
            <a:pPr marL="171450" indent="-171450">
              <a:buFont typeface="Arial" panose="020B0604020202020204" pitchFamily="34" charset="0"/>
              <a:buChar char="•"/>
            </a:pPr>
            <a:r>
              <a:rPr lang="en-US" dirty="0"/>
              <a:t>Attached the volume to an instance</a:t>
            </a:r>
          </a:p>
          <a:p>
            <a:pPr marL="171450" indent="-171450">
              <a:buFont typeface="Arial" panose="020B0604020202020204" pitchFamily="34" charset="0"/>
              <a:buChar char="•"/>
            </a:pPr>
            <a:r>
              <a:rPr lang="en-US" dirty="0"/>
              <a:t>Configured the instance to use the virtual disk</a:t>
            </a:r>
          </a:p>
          <a:p>
            <a:pPr marL="171450" indent="-171450">
              <a:buFont typeface="Arial" panose="020B0604020202020204" pitchFamily="34" charset="0"/>
              <a:buChar char="•"/>
            </a:pPr>
            <a:r>
              <a:rPr lang="en-US" dirty="0"/>
              <a:t>Created an Amazon EBS snapshot</a:t>
            </a:r>
          </a:p>
          <a:p>
            <a:pPr marL="171450" indent="-171450">
              <a:buFont typeface="Arial" panose="020B0604020202020204" pitchFamily="34" charset="0"/>
              <a:buChar char="•"/>
            </a:pPr>
            <a:r>
              <a:rPr lang="en-US" dirty="0"/>
              <a:t>Restored the snapshot</a:t>
            </a:r>
          </a:p>
          <a:p>
            <a:endParaRPr lang="en-US" dirty="0"/>
          </a:p>
          <a:p>
            <a:endParaRPr lang="en-US" dirty="0"/>
          </a:p>
        </p:txBody>
      </p:sp>
      <p:sp>
        <p:nvSpPr>
          <p:cNvPr id="5" name="Slide Image Placeholder 4">
            <a:extLst>
              <a:ext uri="{FF2B5EF4-FFF2-40B4-BE49-F238E27FC236}">
                <a16:creationId xmlns:a16="http://schemas.microsoft.com/office/drawing/2014/main" id="{4A1AC000-8AB4-DE9C-925F-423B04330C84}"/>
              </a:ext>
            </a:extLst>
          </p:cNvPr>
          <p:cNvSpPr>
            <a:spLocks noGrp="1" noRot="1" noChangeAspect="1"/>
          </p:cNvSpPr>
          <p:nvPr>
            <p:ph type="sldImg"/>
          </p:nvPr>
        </p:nvSpPr>
        <p:spPr/>
      </p:sp>
    </p:spTree>
    <p:extLst>
      <p:ext uri="{BB962C8B-B14F-4D97-AF65-F5344CB8AC3E}">
        <p14:creationId xmlns:p14="http://schemas.microsoft.com/office/powerpoint/2010/main" val="1778611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Introduce Section 3: Amazon Simple Storage Service.</a:t>
            </a:r>
          </a:p>
          <a:p>
            <a:endParaRPr lang="en-US" dirty="0"/>
          </a:p>
          <a:p>
            <a:pPr lvl="0"/>
            <a:r>
              <a:rPr lang="en-US" dirty="0"/>
              <a:t>Companies need the ability to simply and securely collect, store, and analyze their data on a massive scale. Amazon S3 is object storage that is built to store and retrieve any amount of data from anywhere: websites and mobile apps, corporate applications, and data from Internet of Things (IoT) sensors or devices.</a:t>
            </a:r>
          </a:p>
          <a:p>
            <a:endParaRPr lang="en-US" dirty="0"/>
          </a:p>
        </p:txBody>
      </p:sp>
      <p:sp>
        <p:nvSpPr>
          <p:cNvPr id="5" name="Slide Image Placeholder 4">
            <a:extLst>
              <a:ext uri="{FF2B5EF4-FFF2-40B4-BE49-F238E27FC236}">
                <a16:creationId xmlns:a16="http://schemas.microsoft.com/office/drawing/2014/main" id="{FFABDF1D-C628-000A-E72E-8C0A87FBC0EB}"/>
              </a:ext>
            </a:extLst>
          </p:cNvPr>
          <p:cNvSpPr>
            <a:spLocks noGrp="1" noRot="1" noChangeAspect="1"/>
          </p:cNvSpPr>
          <p:nvPr>
            <p:ph type="sldImg"/>
          </p:nvPr>
        </p:nvSpPr>
        <p:spPr/>
      </p:sp>
    </p:spTree>
    <p:extLst>
      <p:ext uri="{BB962C8B-B14F-4D97-AF65-F5344CB8AC3E}">
        <p14:creationId xmlns:p14="http://schemas.microsoft.com/office/powerpoint/2010/main" val="3016874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Amazon S3 is object-level storage, which means that if you want to change a part of a file, you must make the change and then re-upload the entire modified file. Amazon S3 stores data as objects within resources that are called </a:t>
            </a:r>
            <a:r>
              <a:rPr lang="en-US" b="1" dirty="0"/>
              <a:t>buckets</a:t>
            </a:r>
            <a:r>
              <a:rPr lang="en-US" dirty="0"/>
              <a:t>. </a:t>
            </a:r>
          </a:p>
          <a:p>
            <a:endParaRPr lang="en-US" dirty="0"/>
          </a:p>
          <a:p>
            <a:r>
              <a:rPr lang="en-US" dirty="0"/>
              <a:t>You will now learn more about Amazon S3.</a:t>
            </a:r>
          </a:p>
        </p:txBody>
      </p:sp>
      <p:sp>
        <p:nvSpPr>
          <p:cNvPr id="5" name="Slide Image Placeholder 4">
            <a:extLst>
              <a:ext uri="{FF2B5EF4-FFF2-40B4-BE49-F238E27FC236}">
                <a16:creationId xmlns:a16="http://schemas.microsoft.com/office/drawing/2014/main" id="{CDFD2976-DDBD-45A1-7F00-8A26F10765CB}"/>
              </a:ext>
            </a:extLst>
          </p:cNvPr>
          <p:cNvSpPr>
            <a:spLocks noGrp="1" noRot="1" noChangeAspect="1"/>
          </p:cNvSpPr>
          <p:nvPr>
            <p:ph type="sldImg"/>
          </p:nvPr>
        </p:nvSpPr>
        <p:spPr/>
      </p:sp>
    </p:spTree>
    <p:extLst>
      <p:ext uri="{BB962C8B-B14F-4D97-AF65-F5344CB8AC3E}">
        <p14:creationId xmlns:p14="http://schemas.microsoft.com/office/powerpoint/2010/main" val="223262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551362"/>
          </a:xfrm>
        </p:spPr>
        <p:txBody>
          <a:bodyPr/>
          <a:lstStyle/>
          <a:p>
            <a:r>
              <a:rPr lang="en-US" dirty="0"/>
              <a:t>Amazon S3 is a managed cloud storage solution that is designed to scale seamlessly and provide 11 9s of durability. You can store virtually as many objects as you want in a bucket, and you can write, read, and delete objects in your bucket. Bucket names are universal and must be unique across all existing bucket names in Amazon S3. Objects can be up to 5 TB in size. By default, data in Amazon S3 is stored redundantly across multiple facilities and multiple devices in each facility.</a:t>
            </a:r>
          </a:p>
          <a:p>
            <a:endParaRPr lang="en-US" dirty="0"/>
          </a:p>
          <a:p>
            <a:r>
              <a:rPr lang="en-US" dirty="0"/>
              <a:t>The data that you store in Amazon S3 is not associated with any particular server, and you do not need manage any infrastructure yourself. You can put as many objects into Amazon S3 as you want. Amazon S3 holds trillions of objects and regularly peaks at millions of requests per second. </a:t>
            </a:r>
          </a:p>
          <a:p>
            <a:endParaRPr lang="en-US" dirty="0"/>
          </a:p>
          <a:p>
            <a:r>
              <a:rPr lang="en-US" dirty="0"/>
              <a:t>Objects can be almost any data file, such as images, videos, or server logs. Because Amazon S3 supports objects as large as several terabytes in size, you can even store database snapshots as objects. Amazon S3 also provides low-latency access to the data over the internet by Hypertext Transfer Protocol (HTTP) or Secure HTTP (HTTPS), so you can retrieve data anytime from anywhere. You can also access Amazon S3 privately through a virtual private cloud (VPC) endpoint. You get fine-grained control over who can access your data by using AWS Identity and Access Management (IAM) policies, Amazon S3 bucket policies, and even per-object access control lists. </a:t>
            </a:r>
          </a:p>
          <a:p>
            <a:endParaRPr lang="en-US" dirty="0"/>
          </a:p>
          <a:p>
            <a:r>
              <a:rPr lang="en-US" dirty="0"/>
              <a:t>By default, none of your data is shared publicly. You can also encrypt your data in transit and choose to enable server-side encryption on your objects. </a:t>
            </a:r>
          </a:p>
          <a:p>
            <a:r>
              <a:rPr lang="en-US" dirty="0"/>
              <a:t>You can access Amazon S3 through the web-based AWS Management Console; programmatically through the API and SDKs; or with third-party solutions, which use the API or the SDKs.</a:t>
            </a:r>
          </a:p>
          <a:p>
            <a:endParaRPr lang="en-US" dirty="0"/>
          </a:p>
          <a:p>
            <a:r>
              <a:rPr lang="en-US" dirty="0"/>
              <a:t>Amazon S3 includes event notifications that enable you to set up automatic notifications when certain events occur, such as when an object is uploaded to a bucket or deleted from a specific bucket. Those notifications can be sent to you, or they can be used to trigger other processes, such as AWS Lambda functions.</a:t>
            </a:r>
          </a:p>
          <a:p>
            <a:r>
              <a:rPr lang="en-US" dirty="0"/>
              <a:t>With storage class analysis, you can analyze storage access patterns and transition the right data to the right storage class. The Amazon S3 Analytics feature automatically identifies the optimal lifecycle policy to transition less frequently accessed storage to Amazon S3 Standard – Infrequent Access (Amazon S3 Standard-IA). You can configure a storage class analysis policy to monitor an entire bucket, a prefix, or an object tag. </a:t>
            </a:r>
          </a:p>
          <a:p>
            <a:r>
              <a:rPr lang="en-US" dirty="0"/>
              <a:t>When an infrequent access pattern is observed, you can easily create a new lifecycle age policy that is based on the results. Storage class analysis also provides daily visualizations of your storage usage in the AWS Management Console. You can export them to an Amazon S3 bucket to analyze by using the business intelligence (BI) tools of your choice, such as Amazon QuickSight.</a:t>
            </a:r>
          </a:p>
          <a:p>
            <a:endParaRPr lang="en-US" dirty="0"/>
          </a:p>
        </p:txBody>
      </p:sp>
      <p:sp>
        <p:nvSpPr>
          <p:cNvPr id="5" name="Slide Image Placeholder 4">
            <a:extLst>
              <a:ext uri="{FF2B5EF4-FFF2-40B4-BE49-F238E27FC236}">
                <a16:creationId xmlns:a16="http://schemas.microsoft.com/office/drawing/2014/main" id="{0EA55CCF-D9E4-8611-2EAA-4EEA01D75DC1}"/>
              </a:ext>
            </a:extLst>
          </p:cNvPr>
          <p:cNvSpPr>
            <a:spLocks noGrp="1" noRot="1" noChangeAspect="1"/>
          </p:cNvSpPr>
          <p:nvPr>
            <p:ph type="sldImg"/>
          </p:nvPr>
        </p:nvSpPr>
        <p:spPr/>
      </p:sp>
    </p:spTree>
    <p:extLst>
      <p:ext uri="{BB962C8B-B14F-4D97-AF65-F5344CB8AC3E}">
        <p14:creationId xmlns:p14="http://schemas.microsoft.com/office/powerpoint/2010/main" val="95577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r>
              <a:rPr lang="en-US" dirty="0"/>
              <a:t>Amazon S3 offers a range of object-level storage classes that are designed for different use cases. These classes include:</a:t>
            </a:r>
          </a:p>
          <a:p>
            <a:pPr marL="171450" indent="-171450">
              <a:buFont typeface="Arial" panose="020B0604020202020204" pitchFamily="34" charset="0"/>
              <a:buChar char="•"/>
            </a:pPr>
            <a:r>
              <a:rPr lang="en-US" b="1" dirty="0"/>
              <a:t>Amazon S3 Standard </a:t>
            </a:r>
            <a:r>
              <a:rPr lang="en-US" dirty="0"/>
              <a:t>– Amazon S3 Standard is designed for high durability, availability, and performance object storage for frequently accessed data. Because it delivers low latency and high throughput, Amazon S3 Standard is appropriate for a variety of use cases, including cloud applications, dynamic websites, content distribution, mobile and gaming applications, and big data analytics.</a:t>
            </a:r>
          </a:p>
          <a:p>
            <a:pPr marL="171450" indent="-171450">
              <a:buFont typeface="Arial" panose="020B0604020202020204" pitchFamily="34" charset="0"/>
              <a:buChar char="•"/>
            </a:pPr>
            <a:r>
              <a:rPr lang="en-US" b="1" dirty="0"/>
              <a:t>Amazon S3 Intelligent-Tiering</a:t>
            </a:r>
            <a:r>
              <a:rPr lang="en-US" dirty="0"/>
              <a:t> – The Amazon S3 Intelligent-Tiering storage class is designed to optimize costs by automatically moving data to the most cost-effective access tier, without performance impact or operational overhead. For a small monthly monitoring and automation fee per object, Amazon S3 monitors access patterns of the objects in Amazon S3 Intelligent-Tiering, and moves the objects that have not been accessed for 30 consecutive days to the infrequent access tier. If an object in the infrequent access tier is accessed, it is automatically moved back to the frequent access tier. There are no retrieval fees when you use the Amazon S3 Intelligent-Tiering storage class, and no additional fees when objects are moved between access tiers. It works well for long-lived data with access patterns that are unknown or unpredictable.</a:t>
            </a:r>
          </a:p>
          <a:p>
            <a:pPr marL="171450" indent="-171450">
              <a:buFont typeface="Arial" panose="020B0604020202020204" pitchFamily="34" charset="0"/>
              <a:buChar char="•"/>
            </a:pPr>
            <a:r>
              <a:rPr lang="en-US" b="1" dirty="0"/>
              <a:t>Amazon S3 Standard-Infrequent Access (Amazon S3 Standard-IA) </a:t>
            </a:r>
            <a:r>
              <a:rPr lang="en-US" dirty="0"/>
              <a:t>– The Amazon S3 Standard-IA storage class is used for data that is accessed less frequently, but requires rapid access when needed. Amazon S3 Standard-IA is designed to provide the high durability, high throughput, and low latency of Amazon S3 Standard, with a low per-GB storage price and per-GB retrieval fee. This combination of low cost and high performance makes Amazon S3 Standard-IA good for long-term storage and backups, and as a data store for disaster recovery files. </a:t>
            </a:r>
          </a:p>
          <a:p>
            <a:pPr marL="171450" indent="-171450">
              <a:buFont typeface="Arial" panose="020B0604020202020204" pitchFamily="34" charset="0"/>
              <a:buChar char="•"/>
            </a:pPr>
            <a:r>
              <a:rPr lang="en-US" b="1" dirty="0"/>
              <a:t>Amazon S3 One Zone-Infrequent Access (Amazon S3 One Zone-IA) </a:t>
            </a:r>
            <a:r>
              <a:rPr lang="en-US" dirty="0"/>
              <a:t>– Amazon S3 One Zone-IA is for data that is accessed less frequently, but requires rapid access when needed. Unlike other Amazon S3 storage classes, which store data in a minimum of three Availability Zones, Amazon S3 One Zone-IA stores data in a single Availability Zone and it costs less than Amazon S3 Standard-IA. Amazon S3 One Zone-IA works well for customers who want a lower-cost option for infrequently accessed data, but do not require the availability and resilience of Amazon S3 Standard or Amazon S3 Standard-IA. It is a good choice for storing secondary backup copies of on-premises data or easily re-creatable data. You can also use it as cost-effective storage for data that is replicated from another AWS Region by using Amazon S3 Cross-Region Replication.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Amazon S3 Glacier </a:t>
            </a:r>
            <a:r>
              <a:rPr lang="en-US" dirty="0"/>
              <a:t>– Amazon S3 Glacier is a secure, durable, and low-cost storage class for data archiving. You can reliably store any amount of data at costs that are competitive with—or cheaper than—on-premises solutions. To keep costs low yet suitable for varying needs, Amazon S3 Glacier provides three retrieval options that range from a few minutes to hours. You can upload objects directly to Amazon S3 Glacier, or use Amazon S3 lifecycle policies to transfer data between any of the Amazon S3 storage classes for active data (Amazon S3 Standard, Amazon S3 Intelligent-Tiering, Amazon S3 Standard-IA, and Amazon S3 One Zone-IA) and Amazon S3 Glacier.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Amazon S3 Glacier Deep Archive </a:t>
            </a:r>
            <a:r>
              <a:rPr lang="en-US" dirty="0"/>
              <a:t>– Amazon S3 Glacier Deep Archive is the lowest-cost storage class for Amazon S3. It supports long-term retention and digital preservation for data that might be accessed once or twice in a year. It is designed for customers — particularly customers in highly regulated industries, such as financial services, healthcare, and public sectors — that retain datasets for 7–10 years (or more) to meet regulatory compliance requirements. Amazon S3 Glacier Deep Archive can also be used for backup and disaster recovery use cases. It is a cost-effective and easy-to-manage alternative to magnetic tape systems, whether these tape systems are on-premises libraries or off-premises services. Amazon S3 Glacier Deep Archive complements Amazon S3 Glacier, and it is also designed to provide 11 9s of durability. All objects that are stored in Amazon S3 Glacier Deep Archive are replicated and stored across at least three geographically dispersed Availability Zones, and these objects can be restored within 12 hours.</a:t>
            </a:r>
          </a:p>
          <a:p>
            <a:pPr marL="171450" indent="-171450">
              <a:buFont typeface="Arial" panose="020B0604020202020204" pitchFamily="34" charset="0"/>
              <a:buChar char="•"/>
            </a:pPr>
            <a:endParaRPr lang="en-US" dirty="0"/>
          </a:p>
          <a:p>
            <a:pPr lvl="0"/>
            <a:r>
              <a:rPr lang="en-US" dirty="0"/>
              <a:t>For more information about Amazon </a:t>
            </a:r>
            <a:r>
              <a:rPr lang="en-US" dirty="0" err="1"/>
              <a:t>S3</a:t>
            </a:r>
            <a:r>
              <a:rPr lang="en-US" dirty="0"/>
              <a:t> storage classes, see </a:t>
            </a:r>
            <a:r>
              <a:rPr lang="en-GB" dirty="0">
                <a:hlinkClick r:id="rId3"/>
              </a:rPr>
              <a:t>https://</a:t>
            </a:r>
            <a:r>
              <a:rPr lang="en-GB" dirty="0" err="1">
                <a:hlinkClick r:id="rId3"/>
              </a:rPr>
              <a:t>docs.aws.amazon.com</a:t>
            </a:r>
            <a:r>
              <a:rPr lang="en-GB" dirty="0">
                <a:hlinkClick r:id="rId3"/>
              </a:rPr>
              <a:t>/</a:t>
            </a:r>
            <a:r>
              <a:rPr lang="en-GB" dirty="0" err="1">
                <a:hlinkClick r:id="rId3"/>
              </a:rPr>
              <a:t>AmazonS3</a:t>
            </a:r>
            <a:r>
              <a:rPr lang="en-GB" dirty="0">
                <a:hlinkClick r:id="rId3"/>
              </a:rPr>
              <a:t>/latest/dev/storage-class-</a:t>
            </a:r>
            <a:r>
              <a:rPr lang="en-GB" dirty="0" err="1">
                <a:hlinkClick r:id="rId3"/>
              </a:rPr>
              <a:t>intro.html</a:t>
            </a:r>
            <a:r>
              <a:rPr lang="en-US" dirty="0"/>
              <a:t>.</a:t>
            </a:r>
          </a:p>
        </p:txBody>
      </p:sp>
      <p:sp>
        <p:nvSpPr>
          <p:cNvPr id="5" name="Slide Image Placeholder 4">
            <a:extLst>
              <a:ext uri="{FF2B5EF4-FFF2-40B4-BE49-F238E27FC236}">
                <a16:creationId xmlns:a16="http://schemas.microsoft.com/office/drawing/2014/main"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8190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22812"/>
          </a:xfrm>
        </p:spPr>
        <p:txBody>
          <a:bodyPr/>
          <a:lstStyle/>
          <a:p>
            <a:r>
              <a:rPr lang="en-US" dirty="0"/>
              <a:t>To use Amazon S3 effectively, you must understand a few simple concepts. First, Amazon S3 stores data inside </a:t>
            </a:r>
            <a:r>
              <a:rPr lang="en-US" b="1" dirty="0"/>
              <a:t>buckets</a:t>
            </a:r>
            <a:r>
              <a:rPr lang="en-US" dirty="0"/>
              <a:t>. Buckets are essentially the prefix for a set of files, and must be uniquely named across all of Amazon S3 globally. Buckets are logical containers for objects. You can have one or more buckets in your account. You can control access for each bucket—who can create, delete, and list objects in the bucket. You can also view access logs for the bucket and its objects, and choose the geographical region where Amazon S3 stores the bucket and its contents. </a:t>
            </a:r>
          </a:p>
          <a:p>
            <a:r>
              <a:rPr lang="en-US" dirty="0"/>
              <a:t> </a:t>
            </a:r>
          </a:p>
          <a:p>
            <a:r>
              <a:rPr lang="en-US" dirty="0"/>
              <a:t>To upload your data (such as photos, videos, or documents), create a bucket in an AWS Region, and then upload almost any number of objects to the bucket. </a:t>
            </a:r>
          </a:p>
          <a:p>
            <a:r>
              <a:rPr lang="en-US" dirty="0"/>
              <a:t> </a:t>
            </a:r>
          </a:p>
          <a:p>
            <a:r>
              <a:rPr lang="en-US" dirty="0"/>
              <a:t>In the example, Amazon S3 was used to create a bucket in the Tokyo Region, which is identified within AWS formally by its Region code: ap-northeast-1</a:t>
            </a:r>
          </a:p>
          <a:p>
            <a:r>
              <a:rPr lang="en-US" dirty="0"/>
              <a:t> </a:t>
            </a:r>
          </a:p>
          <a:p>
            <a:r>
              <a:rPr lang="en-US" dirty="0"/>
              <a:t>The URL for a bucket is structured like the examples. You can use two different URL styles to refer to buckets. </a:t>
            </a:r>
          </a:p>
          <a:p>
            <a:endParaRPr lang="en-US" dirty="0"/>
          </a:p>
          <a:p>
            <a:r>
              <a:rPr lang="en-US" dirty="0"/>
              <a:t>Amazon S3 refers to files as objects. As soon as you have a bucket, you can store almost any number of objects inside it. An object is composed of data and any metadata that describes that file, including a URL. To store an object in Amazon S3, you upload the file that you want to store to a bucket. </a:t>
            </a:r>
          </a:p>
          <a:p>
            <a:endParaRPr lang="en-US" dirty="0"/>
          </a:p>
          <a:p>
            <a:r>
              <a:rPr lang="en-US" dirty="0"/>
              <a:t>When you upload a file, you can set permissions on the data and any metadata. </a:t>
            </a:r>
          </a:p>
          <a:p>
            <a:endParaRPr lang="en-US" dirty="0"/>
          </a:p>
          <a:p>
            <a:r>
              <a:rPr lang="en-US" dirty="0"/>
              <a:t>In this example, the object Preview2.mp4 is stored inside the bucket. The URL for the file includes the object name at the end.</a:t>
            </a:r>
          </a:p>
        </p:txBody>
      </p:sp>
      <p:sp>
        <p:nvSpPr>
          <p:cNvPr id="5" name="Slide Image Placeholder 4">
            <a:extLst>
              <a:ext uri="{FF2B5EF4-FFF2-40B4-BE49-F238E27FC236}">
                <a16:creationId xmlns:a16="http://schemas.microsoft.com/office/drawing/2014/main" id="{2DE83D6A-AF00-EBE1-78AC-B41EEA620440}"/>
              </a:ext>
            </a:extLst>
          </p:cNvPr>
          <p:cNvSpPr>
            <a:spLocks noGrp="1" noRot="1" noChangeAspect="1"/>
          </p:cNvSpPr>
          <p:nvPr>
            <p:ph type="sldImg"/>
          </p:nvPr>
        </p:nvSpPr>
        <p:spPr/>
      </p:sp>
    </p:spTree>
    <p:extLst>
      <p:ext uri="{BB962C8B-B14F-4D97-AF65-F5344CB8AC3E}">
        <p14:creationId xmlns:p14="http://schemas.microsoft.com/office/powerpoint/2010/main" val="416731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create a bucket in Amazon S3, it is associated with a specific AWS Region. When you store data in the bucket, it is redundantly stored across multiple AWS facilities within your selected Region. </a:t>
            </a:r>
          </a:p>
          <a:p>
            <a:endParaRPr lang="en-US" dirty="0"/>
          </a:p>
          <a:p>
            <a:r>
              <a:rPr lang="en-US" dirty="0"/>
              <a:t>Amazon S3 is designed to durably store your data, even if there is concurrent data loss in two AWS facilities.</a:t>
            </a:r>
          </a:p>
        </p:txBody>
      </p:sp>
      <p:sp>
        <p:nvSpPr>
          <p:cNvPr id="5" name="Slide Image Placeholder 4">
            <a:extLst>
              <a:ext uri="{FF2B5EF4-FFF2-40B4-BE49-F238E27FC236}">
                <a16:creationId xmlns:a16="http://schemas.microsoft.com/office/drawing/2014/main" id="{09350110-5B09-1224-BEFC-6B1CA8617875}"/>
              </a:ext>
            </a:extLst>
          </p:cNvPr>
          <p:cNvSpPr>
            <a:spLocks noGrp="1" noRot="1" noChangeAspect="1"/>
          </p:cNvSpPr>
          <p:nvPr>
            <p:ph type="sldImg"/>
          </p:nvPr>
        </p:nvSpPr>
        <p:spPr/>
      </p:sp>
    </p:spTree>
    <p:extLst>
      <p:ext uri="{BB962C8B-B14F-4D97-AF65-F5344CB8AC3E}">
        <p14:creationId xmlns:p14="http://schemas.microsoft.com/office/powerpoint/2010/main" val="4229328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S3 automatically manages the storage behind your bucket while your data grows. You can get started immediately, and your data storage will grow with your application needs. </a:t>
            </a:r>
          </a:p>
          <a:p>
            <a:endParaRPr lang="en-US" dirty="0"/>
          </a:p>
          <a:p>
            <a:r>
              <a:rPr lang="en-US" dirty="0"/>
              <a:t>Amazon S3 also scales to handle a high volume of requests. You do not need to provision the storage or throughput, and you are billed only for what you use. </a:t>
            </a:r>
          </a:p>
        </p:txBody>
      </p:sp>
      <p:sp>
        <p:nvSpPr>
          <p:cNvPr id="5" name="Slide Image Placeholder 4">
            <a:extLst>
              <a:ext uri="{FF2B5EF4-FFF2-40B4-BE49-F238E27FC236}">
                <a16:creationId xmlns:a16="http://schemas.microsoft.com/office/drawing/2014/main" id="{5EE6C836-FCD3-4342-EE98-298DF9881178}"/>
              </a:ext>
            </a:extLst>
          </p:cNvPr>
          <p:cNvSpPr>
            <a:spLocks noGrp="1" noRot="1" noChangeAspect="1"/>
          </p:cNvSpPr>
          <p:nvPr>
            <p:ph type="sldImg"/>
          </p:nvPr>
        </p:nvSpPr>
        <p:spPr/>
      </p:sp>
    </p:spTree>
    <p:extLst>
      <p:ext uri="{BB962C8B-B14F-4D97-AF65-F5344CB8AC3E}">
        <p14:creationId xmlns:p14="http://schemas.microsoft.com/office/powerpoint/2010/main" val="4192140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access Amazon S3 through the console, AWS Command Line Interface (AWS CLI), or AWS SDK. You can also access the data in your bucket directly by using REST-based endpoints. </a:t>
            </a:r>
          </a:p>
          <a:p>
            <a:endParaRPr lang="en-US" dirty="0"/>
          </a:p>
          <a:p>
            <a:r>
              <a:rPr lang="en-US" dirty="0"/>
              <a:t>The endpoints support HTTP or HTTPS access. To support this type of URL-based access, Amazon S3 bucket names must be globally unique and Domain Name Server (DNS)-compliant. </a:t>
            </a:r>
          </a:p>
          <a:p>
            <a:endParaRPr lang="en-US" dirty="0"/>
          </a:p>
          <a:p>
            <a:r>
              <a:rPr lang="en-US" dirty="0"/>
              <a:t>Also, object keys should use characters that are safe for URLs. </a:t>
            </a:r>
          </a:p>
        </p:txBody>
      </p:sp>
      <p:sp>
        <p:nvSpPr>
          <p:cNvPr id="5" name="Slide Image Placeholder 4">
            <a:extLst>
              <a:ext uri="{FF2B5EF4-FFF2-40B4-BE49-F238E27FC236}">
                <a16:creationId xmlns:a16="http://schemas.microsoft.com/office/drawing/2014/main" id="{227FE257-48D1-6A75-4AEB-E1E4216B16E1}"/>
              </a:ext>
            </a:extLst>
          </p:cNvPr>
          <p:cNvSpPr>
            <a:spLocks noGrp="1" noRot="1" noChangeAspect="1"/>
          </p:cNvSpPr>
          <p:nvPr>
            <p:ph type="sldImg"/>
          </p:nvPr>
        </p:nvSpPr>
        <p:spPr/>
      </p:sp>
    </p:spTree>
    <p:extLst>
      <p:ext uri="{BB962C8B-B14F-4D97-AF65-F5344CB8AC3E}">
        <p14:creationId xmlns:p14="http://schemas.microsoft.com/office/powerpoint/2010/main" val="2851466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flexibility to store a virtually unlimited amount of data—and to access that data from anywhere—means that Amazon S3 is suitable for a variety of scenarios. You will now consider some use cases for Amazon </a:t>
            </a:r>
            <a:r>
              <a:rPr lang="en-US" dirty="0" err="1"/>
              <a:t>S3</a:t>
            </a:r>
            <a:r>
              <a:rPr lang="en-US" dirty="0"/>
              <a:t>:</a:t>
            </a:r>
          </a:p>
          <a:p>
            <a:pPr marL="171450" indent="-171450">
              <a:buFont typeface="Arial" panose="020B0604020202020204" pitchFamily="34" charset="0"/>
              <a:buChar char="•"/>
            </a:pPr>
            <a:r>
              <a:rPr lang="en-US" dirty="0"/>
              <a:t>As a location for any application data, Amazon S3 buckets provide a shared location for storing objects that any instances of your application can access—including applications on Amazon EC2 or even traditional servers. This feature can be useful for user-generated media files, server logs, or other files that your application must store in a common location. Also, because the content can be fetched directly over the internet, you can offload serving that content from your application and enable clients to directly fetch the data from Amazon S3 themselves. </a:t>
            </a:r>
          </a:p>
          <a:p>
            <a:pPr marL="171450" indent="-171450">
              <a:buFont typeface="Arial" panose="020B0604020202020204" pitchFamily="34" charset="0"/>
              <a:buChar char="•"/>
            </a:pPr>
            <a:r>
              <a:rPr lang="en-US" dirty="0"/>
              <a:t>For static web hosting, Amazon S3 buckets can serve the static contents of your website, including HTML, CSS, JavaScript, and other files. </a:t>
            </a:r>
          </a:p>
          <a:p>
            <a:pPr marL="171450" indent="-171450">
              <a:buFont typeface="Arial" panose="020B0604020202020204" pitchFamily="34" charset="0"/>
              <a:buChar char="•"/>
            </a:pPr>
            <a:r>
              <a:rPr lang="en-US" dirty="0"/>
              <a:t>The high durability of Amazon S3 makes it a good candidate for storing backups of your data. For greater availability and disaster recovery capability, Amazon S3 can even be configured to support cross-Region replication so that data in an Amazon S3 bucket in one Region can be automatically replicated to another Amazon S3 Region.</a:t>
            </a:r>
          </a:p>
        </p:txBody>
      </p:sp>
      <p:sp>
        <p:nvSpPr>
          <p:cNvPr id="5" name="Slide Image Placeholder 4">
            <a:extLst>
              <a:ext uri="{FF2B5EF4-FFF2-40B4-BE49-F238E27FC236}">
                <a16:creationId xmlns:a16="http://schemas.microsoft.com/office/drawing/2014/main" id="{8D0E0F51-38C0-AD04-2706-88893D0A46C4}"/>
              </a:ext>
            </a:extLst>
          </p:cNvPr>
          <p:cNvSpPr>
            <a:spLocks noGrp="1" noRot="1" noChangeAspect="1"/>
          </p:cNvSpPr>
          <p:nvPr>
            <p:ph type="sldImg"/>
          </p:nvPr>
        </p:nvSpPr>
        <p:spPr/>
      </p:sp>
    </p:spTree>
    <p:extLst>
      <p:ext uri="{BB962C8B-B14F-4D97-AF65-F5344CB8AC3E}">
        <p14:creationId xmlns:p14="http://schemas.microsoft.com/office/powerpoint/2010/main" val="68544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goal of this module is to discover key concepts that relate to storage. You will learn about the different types of storage resources that are available and review the different pricing options so that you can understand how different choices affect your solution cost.</a:t>
            </a:r>
          </a:p>
          <a:p>
            <a:pPr lvl="0"/>
            <a:endParaRPr lang="en-US" dirty="0"/>
          </a:p>
          <a:p>
            <a:r>
              <a:rPr lang="en-US" dirty="0"/>
              <a:t>After completing this module, you should be able to:</a:t>
            </a:r>
          </a:p>
          <a:p>
            <a:pPr marL="171450" lvl="0" indent="-171450">
              <a:buFont typeface="Arial" panose="020B0604020202020204" pitchFamily="34" charset="0"/>
              <a:buChar char="•"/>
            </a:pPr>
            <a:r>
              <a:rPr lang="en-US" dirty="0"/>
              <a:t>Identify the different types of storage</a:t>
            </a:r>
          </a:p>
          <a:p>
            <a:pPr marL="171450" lvl="0" indent="-171450">
              <a:buFont typeface="Arial" panose="020B0604020202020204" pitchFamily="34" charset="0"/>
              <a:buChar char="•"/>
            </a:pPr>
            <a:r>
              <a:rPr lang="en-US" dirty="0"/>
              <a:t>Explain Amazon S3</a:t>
            </a:r>
          </a:p>
          <a:p>
            <a:pPr marL="171450" lvl="0" indent="-171450">
              <a:buFont typeface="Arial" panose="020B0604020202020204" pitchFamily="34" charset="0"/>
              <a:buChar char="•"/>
            </a:pPr>
            <a:r>
              <a:rPr lang="en-US" dirty="0"/>
              <a:t>Identify the functionality in Amazon S3</a:t>
            </a:r>
          </a:p>
          <a:p>
            <a:pPr marL="171450" lvl="0" indent="-171450">
              <a:buFont typeface="Arial" panose="020B0604020202020204" pitchFamily="34" charset="0"/>
              <a:buChar char="•"/>
            </a:pPr>
            <a:r>
              <a:rPr lang="en-US" dirty="0"/>
              <a:t>Explain Amazon EBS</a:t>
            </a:r>
          </a:p>
          <a:p>
            <a:pPr marL="171450" lvl="0" indent="-171450">
              <a:buFont typeface="Arial" panose="020B0604020202020204" pitchFamily="34" charset="0"/>
              <a:buChar char="•"/>
            </a:pPr>
            <a:r>
              <a:rPr lang="en-US" dirty="0"/>
              <a:t>Identify the functionality in Amazon EBS</a:t>
            </a:r>
          </a:p>
          <a:p>
            <a:pPr marL="171450" lvl="0" indent="-171450">
              <a:buFont typeface="Arial" panose="020B0604020202020204" pitchFamily="34" charset="0"/>
              <a:buChar char="•"/>
            </a:pPr>
            <a:r>
              <a:rPr lang="en-US" dirty="0"/>
              <a:t>Perform functions in Amazon EBS to build an Amazon EC2 storage solution </a:t>
            </a:r>
          </a:p>
          <a:p>
            <a:pPr marL="171450" lvl="0" indent="-171450">
              <a:buFont typeface="Arial" panose="020B0604020202020204" pitchFamily="34" charset="0"/>
              <a:buChar char="•"/>
            </a:pPr>
            <a:r>
              <a:rPr lang="en-US" dirty="0"/>
              <a:t>Explain Amazon EFS</a:t>
            </a:r>
          </a:p>
          <a:p>
            <a:pPr marL="171450" lvl="0" indent="-171450">
              <a:buFont typeface="Arial" panose="020B0604020202020204" pitchFamily="34" charset="0"/>
              <a:buChar char="•"/>
            </a:pPr>
            <a:r>
              <a:rPr lang="en-US" dirty="0"/>
              <a:t>Identify the functionality in Amazon EFS</a:t>
            </a:r>
          </a:p>
          <a:p>
            <a:pPr marL="171450" lvl="0" indent="-171450">
              <a:buFont typeface="Arial" panose="020B0604020202020204" pitchFamily="34" charset="0"/>
              <a:buChar char="•"/>
            </a:pPr>
            <a:r>
              <a:rPr lang="en-US" dirty="0"/>
              <a:t>Explain Amazon S3 Glacier</a:t>
            </a:r>
          </a:p>
          <a:p>
            <a:pPr marL="171450" lvl="0" indent="-171450">
              <a:buFont typeface="Arial" panose="020B0604020202020204" pitchFamily="34" charset="0"/>
              <a:buChar char="•"/>
            </a:pPr>
            <a:r>
              <a:rPr lang="en-US" dirty="0"/>
              <a:t>Identify the functionality in Amazon S3 Glacier</a:t>
            </a:r>
          </a:p>
          <a:p>
            <a:pPr marL="171450" lvl="0" indent="-171450">
              <a:buFont typeface="Arial" panose="020B0604020202020204" pitchFamily="34" charset="0"/>
              <a:buChar char="•"/>
            </a:pPr>
            <a:r>
              <a:rPr lang="en-US" dirty="0"/>
              <a:t>Differentiate between Amazon EBS, Amazon S3, Amazon EFS, and Amazon S3 Glacier</a:t>
            </a:r>
          </a:p>
          <a:p>
            <a:pPr lvl="0"/>
            <a:endParaRPr lang="en-US" dirty="0"/>
          </a:p>
        </p:txBody>
      </p:sp>
      <p:sp>
        <p:nvSpPr>
          <p:cNvPr id="5" name="Slide Image Placeholder 4">
            <a:extLst>
              <a:ext uri="{FF2B5EF4-FFF2-40B4-BE49-F238E27FC236}">
                <a16:creationId xmlns:a16="http://schemas.microsoft.com/office/drawing/2014/main" id="{081CA654-84C8-3D7E-7281-1D37C285C26F}"/>
              </a:ext>
            </a:extLst>
          </p:cNvPr>
          <p:cNvSpPr>
            <a:spLocks noGrp="1" noRot="1" noChangeAspect="1"/>
          </p:cNvSpPr>
          <p:nvPr>
            <p:ph type="sldImg"/>
          </p:nvPr>
        </p:nvSpPr>
        <p:spPr/>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Backup and storage </a:t>
            </a:r>
            <a:r>
              <a:rPr lang="en-US" dirty="0"/>
              <a:t>– Provide data backup and storage services for others</a:t>
            </a:r>
          </a:p>
          <a:p>
            <a:endParaRPr lang="en-US" dirty="0"/>
          </a:p>
          <a:p>
            <a:r>
              <a:rPr lang="en-US" b="1" dirty="0"/>
              <a:t>Application hosting </a:t>
            </a:r>
            <a:r>
              <a:rPr lang="en-US" dirty="0"/>
              <a:t>– Provide services that deploy, install, and manage web applications</a:t>
            </a:r>
          </a:p>
          <a:p>
            <a:endParaRPr lang="en-US" dirty="0"/>
          </a:p>
          <a:p>
            <a:r>
              <a:rPr lang="en-US" b="1" dirty="0"/>
              <a:t>Media hosting </a:t>
            </a:r>
            <a:r>
              <a:rPr lang="en-US" dirty="0"/>
              <a:t>– Build a redundant, scalable, and highly available infrastructure that hosts video, photo, or music uploads and downloads</a:t>
            </a:r>
          </a:p>
          <a:p>
            <a:endParaRPr lang="en-US" dirty="0"/>
          </a:p>
          <a:p>
            <a:r>
              <a:rPr lang="en-US" b="1" dirty="0"/>
              <a:t>Software delivery </a:t>
            </a:r>
            <a:r>
              <a:rPr lang="en-US" dirty="0"/>
              <a:t>– Host your software applications that customers can download</a:t>
            </a:r>
          </a:p>
        </p:txBody>
      </p:sp>
      <p:sp>
        <p:nvSpPr>
          <p:cNvPr id="5" name="Slide Image Placeholder 4">
            <a:extLst>
              <a:ext uri="{FF2B5EF4-FFF2-40B4-BE49-F238E27FC236}">
                <a16:creationId xmlns:a16="http://schemas.microsoft.com/office/drawing/2014/main" id="{FB09A1E3-5EE1-07FC-0EAE-A60E1DF73734}"/>
              </a:ext>
            </a:extLst>
          </p:cNvPr>
          <p:cNvSpPr>
            <a:spLocks noGrp="1" noRot="1" noChangeAspect="1"/>
          </p:cNvSpPr>
          <p:nvPr>
            <p:ph type="sldImg"/>
          </p:nvPr>
        </p:nvSpPr>
        <p:spPr/>
      </p:sp>
    </p:spTree>
    <p:extLst>
      <p:ext uri="{BB962C8B-B14F-4D97-AF65-F5344CB8AC3E}">
        <p14:creationId xmlns:p14="http://schemas.microsoft.com/office/powerpoint/2010/main" val="3790124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With Amazon S3, specific costs vary depending on the Region and the specific requests that were made. You pay only for what you use, including gigabytes per month; transfer out of other Regions; and PUT, COPY, POST, LIST, and GET requests. </a:t>
            </a:r>
            <a:br>
              <a:rPr lang="en-US" dirty="0"/>
            </a:br>
            <a:br>
              <a:rPr lang="en-US" dirty="0"/>
            </a:br>
            <a:r>
              <a:rPr lang="en-US" dirty="0"/>
              <a:t>As a general rule, you pay only for transfers that cross the boundary of your Region, which means you do not pay for transfers in to Amazon S3 or transfers out from Amazon S3 to Amazon CloudFront edge locations within that same Region.</a:t>
            </a:r>
          </a:p>
        </p:txBody>
      </p:sp>
      <p:sp>
        <p:nvSpPr>
          <p:cNvPr id="5" name="Slide Image Placeholder 4">
            <a:extLst>
              <a:ext uri="{FF2B5EF4-FFF2-40B4-BE49-F238E27FC236}">
                <a16:creationId xmlns:a16="http://schemas.microsoft.com/office/drawing/2014/main" id="{AD66EBE2-903C-40DE-2801-FC6ADB40397A}"/>
              </a:ext>
            </a:extLst>
          </p:cNvPr>
          <p:cNvSpPr>
            <a:spLocks noGrp="1" noRot="1" noChangeAspect="1"/>
          </p:cNvSpPr>
          <p:nvPr>
            <p:ph type="sldImg"/>
          </p:nvPr>
        </p:nvSpPr>
        <p:spPr/>
      </p:sp>
    </p:spTree>
    <p:extLst>
      <p:ext uri="{BB962C8B-B14F-4D97-AF65-F5344CB8AC3E}">
        <p14:creationId xmlns:p14="http://schemas.microsoft.com/office/powerpoint/2010/main" val="311793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When you begin to estimate the costs of Amazon S3, you must consider the following:</a:t>
            </a:r>
          </a:p>
          <a:p>
            <a:pPr marL="228600" lvl="0" indent="-228600">
              <a:buFont typeface="+mj-lt"/>
              <a:buAutoNum type="arabicPeriod"/>
            </a:pPr>
            <a:r>
              <a:rPr lang="en-US" b="1" dirty="0"/>
              <a:t>Storage class type </a:t>
            </a:r>
            <a:r>
              <a:rPr lang="en-US" dirty="0"/>
              <a:t>– </a:t>
            </a:r>
          </a:p>
          <a:p>
            <a:pPr marL="685800" lvl="1" indent="-228600">
              <a:buFont typeface="Arial" panose="020B0604020202020204" pitchFamily="34" charset="0"/>
              <a:buChar char="•"/>
            </a:pPr>
            <a:r>
              <a:rPr lang="en-US" b="1" dirty="0"/>
              <a:t>Standard storage </a:t>
            </a:r>
            <a:r>
              <a:rPr lang="en-US" dirty="0"/>
              <a:t>is designed to provide 11 9s of durability and four 9s of availability. </a:t>
            </a:r>
          </a:p>
          <a:p>
            <a:pPr marL="685800" lvl="1" indent="-228600">
              <a:buFont typeface="Arial" panose="020B0604020202020204" pitchFamily="34" charset="0"/>
              <a:buChar char="•"/>
            </a:pPr>
            <a:r>
              <a:rPr lang="en-US" b="1" dirty="0"/>
              <a:t>S3 Standard – Infrequent Access (S-IA)</a:t>
            </a:r>
            <a:r>
              <a:rPr lang="en-US" dirty="0"/>
              <a:t> is a storage option within Amazon S3 that you can use to reduce your costs by storing less frequently accessed data at slightly lower levels of redundancy than Amazon S3 standard storage. Standard – Infrequent Access is designed to provide the same 11 9s of durability as Amazon S3, with three 9s of availability in a given year. Each class has different rates.</a:t>
            </a:r>
          </a:p>
          <a:p>
            <a:pPr marL="228600" lvl="0" indent="-228600">
              <a:buFont typeface="+mj-lt"/>
              <a:buAutoNum type="arabicPeriod" startAt="2"/>
            </a:pPr>
            <a:r>
              <a:rPr lang="en-US" b="1" dirty="0"/>
              <a:t>Amount of storage </a:t>
            </a:r>
            <a:r>
              <a:rPr lang="en-US" dirty="0"/>
              <a:t>– The number and size of objects stored in your Amazon S3 buckets.</a:t>
            </a:r>
          </a:p>
          <a:p>
            <a:endParaRPr lang="en-US" dirty="0"/>
          </a:p>
        </p:txBody>
      </p:sp>
      <p:sp>
        <p:nvSpPr>
          <p:cNvPr id="5" name="Slide Image Placeholder 4">
            <a:extLst>
              <a:ext uri="{FF2B5EF4-FFF2-40B4-BE49-F238E27FC236}">
                <a16:creationId xmlns:a16="http://schemas.microsoft.com/office/drawing/2014/main" id="{75228B6B-F143-C78A-3E32-320DCF251D80}"/>
              </a:ext>
            </a:extLst>
          </p:cNvPr>
          <p:cNvSpPr>
            <a:spLocks noGrp="1" noRot="1" noChangeAspect="1"/>
          </p:cNvSpPr>
          <p:nvPr>
            <p:ph type="sldImg"/>
          </p:nvPr>
        </p:nvSpPr>
        <p:spPr/>
      </p:sp>
    </p:spTree>
    <p:extLst>
      <p:ext uri="{BB962C8B-B14F-4D97-AF65-F5344CB8AC3E}">
        <p14:creationId xmlns:p14="http://schemas.microsoft.com/office/powerpoint/2010/main" val="3475167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lvl="0" indent="-228600">
              <a:buFont typeface="+mj-lt"/>
              <a:buAutoNum type="arabicPeriod" startAt="3"/>
            </a:pPr>
            <a:r>
              <a:rPr lang="en-US" b="1" dirty="0"/>
              <a:t>Requests</a:t>
            </a:r>
            <a:r>
              <a:rPr lang="en-US" dirty="0"/>
              <a:t> – Consider the number and type of requests. GET requests incur charges at different rates than other requests, such as PUT and COPY requests.</a:t>
            </a:r>
          </a:p>
          <a:p>
            <a:pPr marL="685800" lvl="1" indent="-228600">
              <a:buFont typeface="Arial" panose="020B0604020202020204" pitchFamily="34" charset="0"/>
              <a:buChar char="•"/>
            </a:pPr>
            <a:r>
              <a:rPr lang="en-US" b="1" dirty="0"/>
              <a:t>GET</a:t>
            </a:r>
            <a:r>
              <a:rPr lang="en-US" dirty="0"/>
              <a:t> – Retrieves an object from Amazon S3. You must have READ access to use this operation.</a:t>
            </a:r>
          </a:p>
          <a:p>
            <a:pPr marL="685800" lvl="1" indent="-228600">
              <a:buFont typeface="Arial" panose="020B0604020202020204" pitchFamily="34" charset="0"/>
              <a:buChar char="•"/>
            </a:pPr>
            <a:r>
              <a:rPr lang="en-US" b="1" dirty="0"/>
              <a:t>PUT</a:t>
            </a:r>
            <a:r>
              <a:rPr lang="en-US" dirty="0"/>
              <a:t> – Adds an object to a bucket. You must have WRITE permissions on a bucket to add an object to it.</a:t>
            </a:r>
          </a:p>
          <a:p>
            <a:pPr marL="685800" lvl="1" indent="-228600">
              <a:buFont typeface="Arial" panose="020B0604020202020204" pitchFamily="34" charset="0"/>
              <a:buChar char="•"/>
            </a:pPr>
            <a:r>
              <a:rPr lang="en-US" b="1" dirty="0"/>
              <a:t>COPY</a:t>
            </a:r>
            <a:r>
              <a:rPr lang="en-US" dirty="0"/>
              <a:t> – Creates a copy of an object that is already stored in Amazon S3. A COPY operation is the same as performing a GET and then a PUT.</a:t>
            </a:r>
          </a:p>
          <a:p>
            <a:pPr marL="228600" lvl="0" indent="-228600">
              <a:buFont typeface="+mj-lt"/>
              <a:buAutoNum type="arabicPeriod" startAt="4"/>
            </a:pPr>
            <a:r>
              <a:rPr lang="en-US" b="1" dirty="0"/>
              <a:t>Data transfer </a:t>
            </a:r>
            <a:r>
              <a:rPr lang="en-US" dirty="0"/>
              <a:t>– Consider the amount of data that is transferred out of the Amazon S3 Region. Remember that data transfer in is free, but there is a charge for data transfer out.</a:t>
            </a:r>
          </a:p>
          <a:p>
            <a:endParaRPr lang="en-US" dirty="0"/>
          </a:p>
        </p:txBody>
      </p:sp>
      <p:sp>
        <p:nvSpPr>
          <p:cNvPr id="5" name="Slide Image Placeholder 4">
            <a:extLst>
              <a:ext uri="{FF2B5EF4-FFF2-40B4-BE49-F238E27FC236}">
                <a16:creationId xmlns:a16="http://schemas.microsoft.com/office/drawing/2014/main" id="{B8ED6C81-566D-9173-8011-6D175A6D2457}"/>
              </a:ext>
            </a:extLst>
          </p:cNvPr>
          <p:cNvSpPr>
            <a:spLocks noGrp="1" noRot="1" noChangeAspect="1"/>
          </p:cNvSpPr>
          <p:nvPr>
            <p:ph type="sldImg"/>
          </p:nvPr>
        </p:nvSpPr>
        <p:spPr/>
      </p:sp>
    </p:spTree>
    <p:extLst>
      <p:ext uri="{BB962C8B-B14F-4D97-AF65-F5344CB8AC3E}">
        <p14:creationId xmlns:p14="http://schemas.microsoft.com/office/powerpoint/2010/main" val="1753746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have completed an introduction to Amazon S3, including key features and some common use cases. </a:t>
            </a:r>
          </a:p>
          <a:p>
            <a:endParaRPr lang="en-US" dirty="0"/>
          </a:p>
          <a:p>
            <a:pPr lvl="0"/>
            <a:r>
              <a:rPr lang="en-US" dirty="0"/>
              <a:t>To learn more about Amazon S3, see </a:t>
            </a:r>
            <a:r>
              <a:rPr lang="en-GB" dirty="0">
                <a:hlinkClick r:id="rId3"/>
              </a:rPr>
              <a:t>https://</a:t>
            </a:r>
            <a:r>
              <a:rPr lang="en-GB" dirty="0" err="1">
                <a:hlinkClick r:id="rId3"/>
              </a:rPr>
              <a:t>aws.amazon.com</a:t>
            </a:r>
            <a:r>
              <a:rPr lang="en-GB" dirty="0">
                <a:hlinkClick r:id="rId3"/>
              </a:rPr>
              <a:t>/</a:t>
            </a:r>
            <a:r>
              <a:rPr lang="en-GB" dirty="0" err="1">
                <a:hlinkClick r:id="rId3"/>
              </a:rPr>
              <a:t>s3</a:t>
            </a:r>
            <a:r>
              <a:rPr lang="en-GB" dirty="0">
                <a:hlinkClick r:id="rId3"/>
              </a:rPr>
              <a:t>/</a:t>
            </a:r>
            <a:r>
              <a:rPr lang="en-US" dirty="0"/>
              <a:t>. </a:t>
            </a:r>
          </a:p>
          <a:p>
            <a:endParaRPr lang="en-US" dirty="0"/>
          </a:p>
        </p:txBody>
      </p:sp>
      <p:sp>
        <p:nvSpPr>
          <p:cNvPr id="5" name="Slide Image Placeholder 4">
            <a:extLst>
              <a:ext uri="{FF2B5EF4-FFF2-40B4-BE49-F238E27FC236}">
                <a16:creationId xmlns:a16="http://schemas.microsoft.com/office/drawing/2014/main" id="{381DD281-1200-9B97-1737-04F73CC6328F}"/>
              </a:ext>
            </a:extLst>
          </p:cNvPr>
          <p:cNvSpPr>
            <a:spLocks noGrp="1" noRot="1" noChangeAspect="1"/>
          </p:cNvSpPr>
          <p:nvPr>
            <p:ph type="sldImg"/>
          </p:nvPr>
        </p:nvSpPr>
        <p:spPr/>
      </p:sp>
    </p:spTree>
    <p:extLst>
      <p:ext uri="{BB962C8B-B14F-4D97-AF65-F5344CB8AC3E}">
        <p14:creationId xmlns:p14="http://schemas.microsoft.com/office/powerpoint/2010/main" val="4134781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Now, take a moment to watch the Amazon </a:t>
            </a:r>
            <a:r>
              <a:rPr lang="en-US" dirty="0" err="1"/>
              <a:t>S3</a:t>
            </a:r>
            <a:r>
              <a:rPr lang="en-US" dirty="0"/>
              <a:t> demo at </a:t>
            </a:r>
            <a:r>
              <a:rPr lang="en-GB" dirty="0">
                <a:hlinkClick r:id="rId3"/>
              </a:rPr>
              <a:t>https://</a:t>
            </a:r>
            <a:r>
              <a:rPr lang="en-GB" dirty="0" err="1">
                <a:hlinkClick r:id="rId3"/>
              </a:rPr>
              <a:t>aws</a:t>
            </a:r>
            <a:r>
              <a:rPr lang="en-GB" dirty="0">
                <a:hlinkClick r:id="rId3"/>
              </a:rPr>
              <a:t>-</a:t>
            </a:r>
            <a:r>
              <a:rPr lang="en-GB" dirty="0" err="1">
                <a:hlinkClick r:id="rId3"/>
              </a:rPr>
              <a:t>tc</a:t>
            </a:r>
            <a:r>
              <a:rPr lang="en-GB" dirty="0">
                <a:hlinkClick r:id="rId3"/>
              </a:rPr>
              <a:t>-</a:t>
            </a:r>
            <a:r>
              <a:rPr lang="en-GB" dirty="0" err="1">
                <a:hlinkClick r:id="rId3"/>
              </a:rPr>
              <a:t>largeobjects.s3</a:t>
            </a:r>
            <a:r>
              <a:rPr lang="en-GB" dirty="0">
                <a:hlinkClick r:id="rId3"/>
              </a:rPr>
              <a:t>-us-west-</a:t>
            </a:r>
            <a:r>
              <a:rPr lang="en-GB" dirty="0" err="1">
                <a:hlinkClick r:id="rId3"/>
              </a:rPr>
              <a:t>2.amazonaws.com</a:t>
            </a:r>
            <a:r>
              <a:rPr lang="en-GB" dirty="0">
                <a:hlinkClick r:id="rId3"/>
              </a:rPr>
              <a:t>/</a:t>
            </a:r>
            <a:r>
              <a:rPr lang="en-GB" dirty="0" err="1">
                <a:hlinkClick r:id="rId3"/>
              </a:rPr>
              <a:t>ILT</a:t>
            </a:r>
            <a:r>
              <a:rPr lang="en-GB" dirty="0">
                <a:hlinkClick r:id="rId3"/>
              </a:rPr>
              <a:t>-TF-100-</a:t>
            </a:r>
            <a:r>
              <a:rPr lang="en-GB" dirty="0" err="1">
                <a:hlinkClick r:id="rId3"/>
              </a:rPr>
              <a:t>ACFNDS</a:t>
            </a:r>
            <a:r>
              <a:rPr lang="en-GB" dirty="0">
                <a:hlinkClick r:id="rId3"/>
              </a:rPr>
              <a:t>-20-</a:t>
            </a:r>
            <a:r>
              <a:rPr lang="en-GB" dirty="0" err="1">
                <a:hlinkClick r:id="rId3"/>
              </a:rPr>
              <a:t>EN</a:t>
            </a:r>
            <a:r>
              <a:rPr lang="en-GB" dirty="0">
                <a:hlinkClick r:id="rId3"/>
              </a:rPr>
              <a:t>/</a:t>
            </a:r>
            <a:r>
              <a:rPr lang="en-GB" dirty="0" err="1">
                <a:hlinkClick r:id="rId3"/>
              </a:rPr>
              <a:t>Module_7_S3+v2.0.mp4</a:t>
            </a:r>
            <a:r>
              <a:rPr lang="en-US" dirty="0"/>
              <a:t>. The recording runs a little over 4 minutes, and it reinforces many of the concepts that were discussed in this section of the module.</a:t>
            </a:r>
          </a:p>
          <a:p>
            <a:endParaRPr lang="en-US" dirty="0"/>
          </a:p>
          <a:p>
            <a:r>
              <a:rPr lang="en-US" dirty="0"/>
              <a:t>The demonstration shows how to configure the following resources by using the AWS Management Console. The demonstration shows how to:</a:t>
            </a:r>
          </a:p>
          <a:p>
            <a:pPr marL="171450" indent="-171450">
              <a:buFont typeface="Arial" panose="020B0604020202020204" pitchFamily="34" charset="0"/>
              <a:buChar char="•"/>
            </a:pPr>
            <a:r>
              <a:rPr lang="en-US" dirty="0"/>
              <a:t>Create an Amazon S3 bucket</a:t>
            </a:r>
          </a:p>
          <a:p>
            <a:pPr marL="171450" indent="-171450">
              <a:buFont typeface="Arial" panose="020B0604020202020204" pitchFamily="34" charset="0"/>
              <a:buChar char="•"/>
            </a:pPr>
            <a:r>
              <a:rPr lang="en-US" dirty="0"/>
              <a:t>Upload files and create folders</a:t>
            </a:r>
          </a:p>
          <a:p>
            <a:pPr marL="171450" indent="-171450">
              <a:buFont typeface="Arial" panose="020B0604020202020204" pitchFamily="34" charset="0"/>
              <a:buChar char="•"/>
            </a:pPr>
            <a:r>
              <a:rPr lang="en-US" dirty="0"/>
              <a:t>Change bucket settings</a:t>
            </a:r>
          </a:p>
          <a:p>
            <a:endParaRPr lang="en-US" dirty="0"/>
          </a:p>
          <a:p>
            <a:r>
              <a:rPr lang="en-US" dirty="0"/>
              <a:t>The demonstration also reviews some of the more commonly used settings for an S3 bucket.</a:t>
            </a:r>
          </a:p>
        </p:txBody>
      </p:sp>
      <p:sp>
        <p:nvSpPr>
          <p:cNvPr id="5" name="Slide Image Placeholder 4">
            <a:extLst>
              <a:ext uri="{FF2B5EF4-FFF2-40B4-BE49-F238E27FC236}">
                <a16:creationId xmlns:a16="http://schemas.microsoft.com/office/drawing/2014/main" id="{4C92F14A-3C7C-8BA4-EF41-5815756DE2F3}"/>
              </a:ext>
            </a:extLst>
          </p:cNvPr>
          <p:cNvSpPr>
            <a:spLocks noGrp="1" noRot="1" noChangeAspect="1"/>
          </p:cNvSpPr>
          <p:nvPr>
            <p:ph type="sldImg"/>
          </p:nvPr>
        </p:nvSpPr>
        <p:spPr/>
      </p:sp>
    </p:spTree>
    <p:extLst>
      <p:ext uri="{BB962C8B-B14F-4D97-AF65-F5344CB8AC3E}">
        <p14:creationId xmlns:p14="http://schemas.microsoft.com/office/powerpoint/2010/main" val="1622774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Introduce Section 3: Amazon Elastic File System (Amazon EFS)</a:t>
            </a:r>
          </a:p>
          <a:p>
            <a:pPr lvl="0"/>
            <a:endParaRPr lang="en-US" dirty="0"/>
          </a:p>
          <a:p>
            <a:pPr lvl="0"/>
            <a:r>
              <a:rPr lang="en-US" dirty="0"/>
              <a:t>Amazon EFS implements storage for EC2 instances that multiple virtual machines can access at the same time. It is implemented as a shared file system that uses the Network File System (NFS) protocol. </a:t>
            </a:r>
          </a:p>
          <a:p>
            <a:endParaRPr lang="en-US" dirty="0"/>
          </a:p>
        </p:txBody>
      </p:sp>
      <p:sp>
        <p:nvSpPr>
          <p:cNvPr id="5" name="Slide Image Placeholder 4">
            <a:extLst>
              <a:ext uri="{FF2B5EF4-FFF2-40B4-BE49-F238E27FC236}">
                <a16:creationId xmlns:a16="http://schemas.microsoft.com/office/drawing/2014/main" id="{04660409-F8B5-63D9-20BF-610FBCD8A370}"/>
              </a:ext>
            </a:extLst>
          </p:cNvPr>
          <p:cNvSpPr>
            <a:spLocks noGrp="1" noRot="1" noChangeAspect="1"/>
          </p:cNvSpPr>
          <p:nvPr>
            <p:ph type="sldImg"/>
          </p:nvPr>
        </p:nvSpPr>
        <p:spPr/>
      </p:sp>
    </p:spTree>
    <p:extLst>
      <p:ext uri="{BB962C8B-B14F-4D97-AF65-F5344CB8AC3E}">
        <p14:creationId xmlns:p14="http://schemas.microsoft.com/office/powerpoint/2010/main" val="32770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sv-SE" b="1" dirty="0"/>
              <a:t>Amazon Elastic File System (Amazon EFS)</a:t>
            </a:r>
            <a:r>
              <a:rPr lang="en-US" dirty="0"/>
              <a:t> provides simple, scalable, elastic file storage for use with AWS services and on-premises resources. It offers a simple interface that enables you to create and configure file systems quickly and easily. </a:t>
            </a:r>
          </a:p>
          <a:p>
            <a:pPr lvl="1"/>
            <a:endParaRPr lang="en-US" dirty="0"/>
          </a:p>
          <a:p>
            <a:r>
              <a:rPr lang="en-US" dirty="0"/>
              <a:t>Amazon EFS is built to dynamically scale on demand without disrupting applications—it will grow and shrink automatically as you add and remove files. It is designed so that your applications have the storage they need, when they need it.</a:t>
            </a:r>
          </a:p>
        </p:txBody>
      </p:sp>
      <p:sp>
        <p:nvSpPr>
          <p:cNvPr id="7" name="Slide Image Placeholder 6">
            <a:extLst>
              <a:ext uri="{FF2B5EF4-FFF2-40B4-BE49-F238E27FC236}">
                <a16:creationId xmlns:a16="http://schemas.microsoft.com/office/drawing/2014/main" id="{B5568D99-4542-F89C-EF2B-E5A6DB789FE3}"/>
              </a:ext>
            </a:extLst>
          </p:cNvPr>
          <p:cNvSpPr>
            <a:spLocks noGrp="1" noRot="1" noChangeAspect="1"/>
          </p:cNvSpPr>
          <p:nvPr>
            <p:ph type="sldImg"/>
          </p:nvPr>
        </p:nvSpPr>
        <p:spPr/>
      </p:sp>
    </p:spTree>
    <p:extLst>
      <p:ext uri="{BB962C8B-B14F-4D97-AF65-F5344CB8AC3E}">
        <p14:creationId xmlns:p14="http://schemas.microsoft.com/office/powerpoint/2010/main" val="1776668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Amazon EFS is a fully managed service that makes it easy to set up and scale file storage in the AWS Cloud. You can use Amazon EFS to build a file system for big data and analytics, media processing workflows, content management, web serving, and home directories. </a:t>
            </a:r>
          </a:p>
          <a:p>
            <a:pPr lvl="0"/>
            <a:endParaRPr lang="en-US" dirty="0"/>
          </a:p>
          <a:p>
            <a:pPr lvl="0"/>
            <a:r>
              <a:rPr lang="en-US" dirty="0"/>
              <a:t>You can create file systems that are accessible to Amazon EC2 instances through a file system interface (using standard operating system file I/O APIs). These file systems support full file system access semantics, such as strong consistency and file locking.</a:t>
            </a:r>
          </a:p>
          <a:p>
            <a:endParaRPr lang="en-US" dirty="0"/>
          </a:p>
          <a:p>
            <a:r>
              <a:rPr lang="en-US" dirty="0"/>
              <a:t>Amazon EFS file systems can automatically scale from gigabytes to petabytes of data without the need to provision storage. Thousands of Amazon EC2 instances can access an Amazon EFS file system at the same time, and Amazon EFS is designed to provide consistent performance to each Amazon EC2 instance. Amazon EFS is also designed to be highly durable and highly available. Amazon EFS requires no minimum fee or setup costs, and you pay only for the storage that you use.</a:t>
            </a:r>
          </a:p>
        </p:txBody>
      </p:sp>
      <p:sp>
        <p:nvSpPr>
          <p:cNvPr id="5" name="Slide Image Placeholder 4">
            <a:extLst>
              <a:ext uri="{FF2B5EF4-FFF2-40B4-BE49-F238E27FC236}">
                <a16:creationId xmlns:a16="http://schemas.microsoft.com/office/drawing/2014/main" id="{2DE69CE2-734A-D7E4-2473-02BEFBE0A704}"/>
              </a:ext>
            </a:extLst>
          </p:cNvPr>
          <p:cNvSpPr>
            <a:spLocks noGrp="1" noRot="1" noChangeAspect="1"/>
          </p:cNvSpPr>
          <p:nvPr>
            <p:ph type="sldImg"/>
          </p:nvPr>
        </p:nvSpPr>
        <p:spPr/>
      </p:sp>
    </p:spTree>
    <p:extLst>
      <p:ext uri="{BB962C8B-B14F-4D97-AF65-F5344CB8AC3E}">
        <p14:creationId xmlns:p14="http://schemas.microsoft.com/office/powerpoint/2010/main" val="3338927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EFS provides file storage in the cloud. With Amazon EFS, you can create a file system, mount the file system on an Amazon EC2 instance, and then read and write data from to and from your file system. You can mount an Amazon EFS file system in your VPC, through NFS versions 4.0 and 4.1 (NFSv4). </a:t>
            </a:r>
          </a:p>
          <a:p>
            <a:endParaRPr lang="en-US" dirty="0"/>
          </a:p>
          <a:p>
            <a:r>
              <a:rPr lang="en-US" dirty="0"/>
              <a:t>You can access your Amazon EFS file system concurrently from Amazon EC2 instances in your VPC, so applications that scale beyond a single connection can access a file system. Amazon EC2 instances that run in multiple Availability Zones within the same AWS Region can access the file system, so many users can access and share a common data source. </a:t>
            </a:r>
          </a:p>
          <a:p>
            <a:endParaRPr lang="en-US" dirty="0"/>
          </a:p>
          <a:p>
            <a:r>
              <a:rPr lang="en-US" dirty="0"/>
              <a:t>In the diagram, the VPC has three Availability Zones, and each Availability Zone has one mount target that was created in it. We recommend that you access the file system from a mount target within the same Availability Zone. One of the Availability Zones has two subnets. However, a mount target is created in only one of the subnets.</a:t>
            </a:r>
          </a:p>
        </p:txBody>
      </p:sp>
      <p:sp>
        <p:nvSpPr>
          <p:cNvPr id="5" name="Slide Image Placeholder 4">
            <a:extLst>
              <a:ext uri="{FF2B5EF4-FFF2-40B4-BE49-F238E27FC236}">
                <a16:creationId xmlns:a16="http://schemas.microsoft.com/office/drawing/2014/main" id="{47733D2A-BE3A-A55D-3EFA-D05BF9B7F9AB}"/>
              </a:ext>
            </a:extLst>
          </p:cNvPr>
          <p:cNvSpPr>
            <a:spLocks noGrp="1" noRot="1" noChangeAspect="1"/>
          </p:cNvSpPr>
          <p:nvPr>
            <p:ph type="sldImg"/>
          </p:nvPr>
        </p:nvSpPr>
        <p:spPr/>
      </p:sp>
    </p:spTree>
    <p:extLst>
      <p:ext uri="{BB962C8B-B14F-4D97-AF65-F5344CB8AC3E}">
        <p14:creationId xmlns:p14="http://schemas.microsoft.com/office/powerpoint/2010/main" val="32905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Storage is another AWS core service category. Some broad categories of storage include: instance store (ephemeral storage), Amazon EBS, Amazon EFS, Amazon S3, and Amazon S3 Glacier.</a:t>
            </a:r>
          </a:p>
          <a:p>
            <a:pPr marL="171450" lvl="0" indent="-171450">
              <a:buFont typeface="Arial" panose="020B0604020202020204" pitchFamily="34" charset="0"/>
              <a:buChar char="•"/>
            </a:pPr>
            <a:r>
              <a:rPr lang="en-US" dirty="0"/>
              <a:t>Instance store, or ephemeral storage, is </a:t>
            </a:r>
            <a:r>
              <a:rPr lang="en-US" b="1" dirty="0"/>
              <a:t>temporary storage </a:t>
            </a:r>
            <a:r>
              <a:rPr lang="en-US" dirty="0"/>
              <a:t>that is added to your Amazon EC2 instance. </a:t>
            </a:r>
          </a:p>
          <a:p>
            <a:pPr marL="171450" lvl="0" indent="-171450">
              <a:buFont typeface="Arial" panose="020B0604020202020204" pitchFamily="34" charset="0"/>
              <a:buChar char="•"/>
            </a:pPr>
            <a:r>
              <a:rPr lang="en-US" dirty="0"/>
              <a:t>Amazon EBS is </a:t>
            </a:r>
            <a:r>
              <a:rPr lang="en-US" b="1" dirty="0"/>
              <a:t>persistent, mountable storage </a:t>
            </a:r>
            <a:r>
              <a:rPr lang="en-US" dirty="0"/>
              <a:t>that can be mounted as a device to an Amazon EC2 instance. Amazon EBS can be mounted to an Amazon EC2 instance only within the same Availability Zone. Only one Amazon EC2 instance at a time can mount an Amazon EBS volume.</a:t>
            </a:r>
          </a:p>
          <a:p>
            <a:pPr marL="171450" lvl="0" indent="-171450">
              <a:buFont typeface="Arial" panose="020B0604020202020204" pitchFamily="34" charset="0"/>
              <a:buChar char="•"/>
            </a:pPr>
            <a:r>
              <a:rPr lang="en-US" dirty="0"/>
              <a:t>Amazon EFS is a shared file system that multiple Amazon EC2 instances can mount at the same time. </a:t>
            </a:r>
          </a:p>
          <a:p>
            <a:pPr marL="171450" lvl="0" indent="-171450">
              <a:buFont typeface="Arial" panose="020B0604020202020204" pitchFamily="34" charset="0"/>
              <a:buChar char="•"/>
            </a:pPr>
            <a:r>
              <a:rPr lang="en-US" dirty="0"/>
              <a:t>Amazon S3 is persistent storage where each file becomes an object and is available through a Uniform Resource Locator (URL); it can be accessed from anywhere.</a:t>
            </a:r>
          </a:p>
          <a:p>
            <a:pPr marL="171450" lvl="0" indent="-171450">
              <a:buFont typeface="Arial" panose="020B0604020202020204" pitchFamily="34" charset="0"/>
              <a:buChar char="•"/>
            </a:pPr>
            <a:r>
              <a:rPr lang="en-US" dirty="0"/>
              <a:t>Amazon S3 Glacier is for cold storage for data that is not accessed frequently (for example, when you need long-term data storage for archival or compliance reasons).</a:t>
            </a:r>
          </a:p>
        </p:txBody>
      </p:sp>
      <p:sp>
        <p:nvSpPr>
          <p:cNvPr id="5" name="Slide Image Placeholder 4">
            <a:extLst>
              <a:ext uri="{FF2B5EF4-FFF2-40B4-BE49-F238E27FC236}">
                <a16:creationId xmlns:a16="http://schemas.microsoft.com/office/drawing/2014/main" id="{26A9AD57-08B8-2588-B719-6DE7153DC63D}"/>
              </a:ext>
            </a:extLst>
          </p:cNvPr>
          <p:cNvSpPr>
            <a:spLocks noGrp="1" noRot="1" noChangeAspect="1"/>
          </p:cNvSpPr>
          <p:nvPr>
            <p:ph type="sldImg"/>
          </p:nvPr>
        </p:nvSpPr>
        <p:spPr/>
      </p:sp>
    </p:spTree>
    <p:extLst>
      <p:ext uri="{BB962C8B-B14F-4D97-AF65-F5344CB8AC3E}">
        <p14:creationId xmlns:p14="http://schemas.microsoft.com/office/powerpoint/2010/main" val="300540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You must complete five steps to create and use your first Amazon EFS file system, mount it on an Amazon EC2 instance in your VPC, and test the end-to-end setup: </a:t>
            </a:r>
          </a:p>
          <a:p>
            <a:pPr marL="228600" indent="-228600">
              <a:buFont typeface="+mj-lt"/>
              <a:buAutoNum type="arabicPeriod"/>
            </a:pPr>
            <a:r>
              <a:rPr lang="en-US" dirty="0"/>
              <a:t>Create your Amazon EC2 resources and launch your instance. (Before you can launch and connect to an Amazon EC2 instance, you must create a key pair, unless you already have one.)</a:t>
            </a:r>
          </a:p>
          <a:p>
            <a:pPr marL="228600" indent="-228600">
              <a:buFont typeface="+mj-lt"/>
              <a:buAutoNum type="arabicPeriod"/>
            </a:pPr>
            <a:r>
              <a:rPr lang="en-US" dirty="0"/>
              <a:t>Create your Amazon EFS file system.</a:t>
            </a:r>
          </a:p>
          <a:p>
            <a:pPr marL="228600" indent="-228600">
              <a:buFont typeface="+mj-lt"/>
              <a:buAutoNum type="arabicPeriod"/>
            </a:pPr>
            <a:r>
              <a:rPr lang="en-US" dirty="0"/>
              <a:t>In the appropriate subnets, create your mount targets.</a:t>
            </a:r>
          </a:p>
          <a:p>
            <a:pPr marL="228600" indent="-228600">
              <a:buFont typeface="+mj-lt"/>
              <a:buAutoNum type="arabicPeriod"/>
            </a:pPr>
            <a:r>
              <a:rPr lang="en-US" dirty="0"/>
              <a:t>Next, connect to your Amazon EC2 instance and mount the Amazon EFS file system.</a:t>
            </a:r>
          </a:p>
          <a:p>
            <a:pPr marL="228600" indent="-228600">
              <a:buFont typeface="+mj-lt"/>
              <a:buAutoNum type="arabicPeriod"/>
            </a:pPr>
            <a:r>
              <a:rPr lang="en-US" dirty="0"/>
              <a:t>Finally, clean up your resources and protect your AWS account.</a:t>
            </a:r>
          </a:p>
          <a:p>
            <a:endParaRPr lang="en-US" dirty="0"/>
          </a:p>
        </p:txBody>
      </p:sp>
      <p:sp>
        <p:nvSpPr>
          <p:cNvPr id="5" name="Slide Image Placeholder 4">
            <a:extLst>
              <a:ext uri="{FF2B5EF4-FFF2-40B4-BE49-F238E27FC236}">
                <a16:creationId xmlns:a16="http://schemas.microsoft.com/office/drawing/2014/main" id="{E586ECDC-F61A-5FEA-6B25-D730B0F1D42F}"/>
              </a:ext>
            </a:extLst>
          </p:cNvPr>
          <p:cNvSpPr>
            <a:spLocks noGrp="1" noRot="1" noChangeAspect="1"/>
          </p:cNvSpPr>
          <p:nvPr>
            <p:ph type="sldImg"/>
          </p:nvPr>
        </p:nvSpPr>
        <p:spPr/>
      </p:sp>
    </p:spTree>
    <p:extLst>
      <p:ext uri="{BB962C8B-B14F-4D97-AF65-F5344CB8AC3E}">
        <p14:creationId xmlns:p14="http://schemas.microsoft.com/office/powerpoint/2010/main" val="3311504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894262"/>
          </a:xfrm>
        </p:spPr>
        <p:txBody>
          <a:bodyPr/>
          <a:lstStyle/>
          <a:p>
            <a:r>
              <a:rPr lang="en-US" dirty="0"/>
              <a:t>In Amazon EFS, a file system is the primary resource. Each file system has properties such as:</a:t>
            </a:r>
          </a:p>
          <a:p>
            <a:pPr marL="171450" indent="-171450">
              <a:buFont typeface="Arial" panose="020B0604020202020204" pitchFamily="34" charset="0"/>
              <a:buChar char="•"/>
            </a:pPr>
            <a:r>
              <a:rPr lang="en-US" dirty="0"/>
              <a:t>ID</a:t>
            </a:r>
          </a:p>
          <a:p>
            <a:pPr marL="171450" indent="-171450">
              <a:buFont typeface="Arial" panose="020B0604020202020204" pitchFamily="34" charset="0"/>
              <a:buChar char="•"/>
            </a:pPr>
            <a:r>
              <a:rPr lang="en-US" dirty="0"/>
              <a:t>Creation token</a:t>
            </a:r>
          </a:p>
          <a:p>
            <a:pPr marL="171450" indent="-171450">
              <a:buFont typeface="Arial" panose="020B0604020202020204" pitchFamily="34" charset="0"/>
              <a:buChar char="•"/>
            </a:pPr>
            <a:r>
              <a:rPr lang="en-US" dirty="0"/>
              <a:t>Creation time</a:t>
            </a:r>
          </a:p>
          <a:p>
            <a:pPr marL="171450" indent="-171450">
              <a:buFont typeface="Arial" panose="020B0604020202020204" pitchFamily="34" charset="0"/>
              <a:buChar char="•"/>
            </a:pPr>
            <a:r>
              <a:rPr lang="en-US" dirty="0"/>
              <a:t>File system size in bytes</a:t>
            </a:r>
          </a:p>
          <a:p>
            <a:pPr marL="171450" indent="-171450">
              <a:buFont typeface="Arial" panose="020B0604020202020204" pitchFamily="34" charset="0"/>
              <a:buChar char="•"/>
            </a:pPr>
            <a:r>
              <a:rPr lang="en-US" dirty="0"/>
              <a:t>Number of mount targets that are created for the file system</a:t>
            </a:r>
          </a:p>
          <a:p>
            <a:pPr marL="171450" indent="-171450">
              <a:buFont typeface="Arial" panose="020B0604020202020204" pitchFamily="34" charset="0"/>
              <a:buChar char="•"/>
            </a:pPr>
            <a:r>
              <a:rPr lang="en-US" dirty="0"/>
              <a:t>File system state </a:t>
            </a:r>
          </a:p>
          <a:p>
            <a:endParaRPr lang="en-US" dirty="0"/>
          </a:p>
          <a:p>
            <a:r>
              <a:rPr lang="en-US" dirty="0"/>
              <a:t>Amazon EFS also supports other resources to configure the primary resource. These resources include mount targets and tags.</a:t>
            </a:r>
          </a:p>
          <a:p>
            <a:r>
              <a:rPr lang="en-US" dirty="0"/>
              <a:t> </a:t>
            </a:r>
          </a:p>
          <a:p>
            <a:r>
              <a:rPr lang="en-US" b="1" dirty="0"/>
              <a:t>Mount target: </a:t>
            </a:r>
            <a:r>
              <a:rPr lang="en-US" dirty="0"/>
              <a:t>To access your file system, you must create mount targets in your VPC. </a:t>
            </a:r>
          </a:p>
          <a:p>
            <a:r>
              <a:rPr lang="en-US" dirty="0"/>
              <a:t>Each mount target has the following properties: </a:t>
            </a:r>
          </a:p>
          <a:p>
            <a:pPr marL="171450" indent="-171450">
              <a:buFont typeface="Arial" panose="020B0604020202020204" pitchFamily="34" charset="0"/>
              <a:buChar char="•"/>
            </a:pPr>
            <a:r>
              <a:rPr lang="en-US" dirty="0"/>
              <a:t>The mount target ID</a:t>
            </a:r>
          </a:p>
          <a:p>
            <a:pPr marL="171450" indent="-171450">
              <a:buFont typeface="Arial" panose="020B0604020202020204" pitchFamily="34" charset="0"/>
              <a:buChar char="•"/>
            </a:pPr>
            <a:r>
              <a:rPr lang="en-US" dirty="0"/>
              <a:t>The subnet ID for the subnet where it was created</a:t>
            </a:r>
          </a:p>
          <a:p>
            <a:pPr marL="171450" indent="-171450">
              <a:buFont typeface="Arial" panose="020B0604020202020204" pitchFamily="34" charset="0"/>
              <a:buChar char="•"/>
            </a:pPr>
            <a:r>
              <a:rPr lang="en-US" dirty="0"/>
              <a:t>The file system ID for the file system where it was created</a:t>
            </a:r>
          </a:p>
          <a:p>
            <a:pPr marL="171450" indent="-171450">
              <a:buFont typeface="Arial" panose="020B0604020202020204" pitchFamily="34" charset="0"/>
              <a:buChar char="•"/>
            </a:pPr>
            <a:r>
              <a:rPr lang="en-US" dirty="0"/>
              <a:t>An IP address where the file system can be mounted</a:t>
            </a:r>
          </a:p>
          <a:p>
            <a:pPr marL="171450" indent="-171450">
              <a:buFont typeface="Arial" panose="020B0604020202020204" pitchFamily="34" charset="0"/>
              <a:buChar char="•"/>
            </a:pPr>
            <a:r>
              <a:rPr lang="en-US" dirty="0"/>
              <a:t>The mount target state</a:t>
            </a:r>
          </a:p>
          <a:p>
            <a:endParaRPr lang="en-US" dirty="0"/>
          </a:p>
          <a:p>
            <a:r>
              <a:rPr lang="en-US" dirty="0"/>
              <a:t>You can use the IP address or the Domain Name System (DNS) name in your mount command.</a:t>
            </a:r>
          </a:p>
          <a:p>
            <a:endParaRPr lang="en-US" dirty="0"/>
          </a:p>
          <a:p>
            <a:r>
              <a:rPr lang="en-US" b="1" dirty="0"/>
              <a:t>Tags:</a:t>
            </a:r>
            <a:r>
              <a:rPr lang="en-US" dirty="0"/>
              <a:t> To help organize your file systems, you can assign your own metadata to each of the file systems that you create. Each tag is a key-value pair. </a:t>
            </a:r>
          </a:p>
          <a:p>
            <a:endParaRPr lang="en-US" dirty="0"/>
          </a:p>
          <a:p>
            <a:r>
              <a:rPr lang="en-US" dirty="0"/>
              <a:t>Think of mount targets and tags as subresources that do not exist unless they are associated with a file system.</a:t>
            </a:r>
          </a:p>
        </p:txBody>
      </p:sp>
      <p:sp>
        <p:nvSpPr>
          <p:cNvPr id="5" name="Slide Image Placeholder 4">
            <a:extLst>
              <a:ext uri="{FF2B5EF4-FFF2-40B4-BE49-F238E27FC236}">
                <a16:creationId xmlns:a16="http://schemas.microsoft.com/office/drawing/2014/main" id="{5C909582-6E91-7A71-F437-EF8E50684308}"/>
              </a:ext>
            </a:extLst>
          </p:cNvPr>
          <p:cNvSpPr>
            <a:spLocks noGrp="1" noRot="1" noChangeAspect="1"/>
          </p:cNvSpPr>
          <p:nvPr>
            <p:ph type="sldImg"/>
          </p:nvPr>
        </p:nvSpPr>
        <p:spPr/>
      </p:sp>
    </p:spTree>
    <p:extLst>
      <p:ext uri="{BB962C8B-B14F-4D97-AF65-F5344CB8AC3E}">
        <p14:creationId xmlns:p14="http://schemas.microsoft.com/office/powerpoint/2010/main" val="738426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a:p>
            <a:r>
              <a:rPr lang="en-US" dirty="0"/>
              <a:t>You have completed an introduction to Amazon EFS, including key features and key resources. Amazon EFS provides file storage in the cloud that works well for big data and analytics, media processing workflows, content management, web serving, and home directories. </a:t>
            </a:r>
          </a:p>
          <a:p>
            <a:endParaRPr lang="en-US" dirty="0"/>
          </a:p>
          <a:p>
            <a:r>
              <a:rPr lang="en-US" dirty="0"/>
              <a:t>Amazon EFS scales up or down when files are added or removed, and you pay for only what you are using.</a:t>
            </a:r>
          </a:p>
          <a:p>
            <a:endParaRPr lang="en-US" dirty="0"/>
          </a:p>
          <a:p>
            <a:r>
              <a:rPr lang="en-US" dirty="0"/>
              <a:t>Amazon EFS is a fully managed service that is accessible from the console, an API, or the AWS CLI.</a:t>
            </a:r>
          </a:p>
          <a:p>
            <a:endParaRPr lang="en-US" dirty="0"/>
          </a:p>
          <a:p>
            <a:pPr lvl="0"/>
            <a:r>
              <a:rPr lang="en-US" dirty="0"/>
              <a:t>To learn more about Amazon EFS, see </a:t>
            </a:r>
            <a:r>
              <a:rPr lang="en-GB" dirty="0">
                <a:hlinkClick r:id="rId3"/>
              </a:rPr>
              <a:t>https://</a:t>
            </a:r>
            <a:r>
              <a:rPr lang="en-GB" dirty="0" err="1">
                <a:hlinkClick r:id="rId3"/>
              </a:rPr>
              <a:t>aws.amazon.com</a:t>
            </a:r>
            <a:r>
              <a:rPr lang="en-GB" dirty="0">
                <a:hlinkClick r:id="rId3"/>
              </a:rPr>
              <a:t>/</a:t>
            </a:r>
            <a:r>
              <a:rPr lang="en-GB" dirty="0" err="1">
                <a:hlinkClick r:id="rId3"/>
              </a:rPr>
              <a:t>efs</a:t>
            </a:r>
            <a:r>
              <a:rPr lang="en-GB" dirty="0">
                <a:hlinkClick r:id="rId3"/>
              </a:rPr>
              <a:t>/</a:t>
            </a:r>
            <a:endParaRPr lang="en-US" dirty="0"/>
          </a:p>
          <a:p>
            <a:endParaRPr lang="en-US" dirty="0"/>
          </a:p>
          <a:p>
            <a:endParaRPr lang="en-US" dirty="0"/>
          </a:p>
        </p:txBody>
      </p:sp>
      <p:sp>
        <p:nvSpPr>
          <p:cNvPr id="5" name="Slide Image Placeholder 4">
            <a:extLst>
              <a:ext uri="{FF2B5EF4-FFF2-40B4-BE49-F238E27FC236}">
                <a16:creationId xmlns:a16="http://schemas.microsoft.com/office/drawing/2014/main" id="{FDD8E324-4981-4720-375D-36A7B455892C}"/>
              </a:ext>
            </a:extLst>
          </p:cNvPr>
          <p:cNvSpPr>
            <a:spLocks noGrp="1" noRot="1" noChangeAspect="1"/>
          </p:cNvSpPr>
          <p:nvPr>
            <p:ph type="sldImg"/>
          </p:nvPr>
        </p:nvSpPr>
        <p:spPr/>
      </p:sp>
    </p:spTree>
    <p:extLst>
      <p:ext uri="{BB962C8B-B14F-4D97-AF65-F5344CB8AC3E}">
        <p14:creationId xmlns:p14="http://schemas.microsoft.com/office/powerpoint/2010/main" val="770580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Now, take a moment to watch the Amazon </a:t>
            </a:r>
            <a:r>
              <a:rPr lang="en-US" dirty="0" err="1"/>
              <a:t>EFS</a:t>
            </a:r>
            <a:r>
              <a:rPr lang="en-US" dirty="0"/>
              <a:t> demo at </a:t>
            </a:r>
            <a:r>
              <a:rPr lang="en-GB" dirty="0">
                <a:hlinkClick r:id="rId3"/>
              </a:rPr>
              <a:t>https://</a:t>
            </a:r>
            <a:r>
              <a:rPr lang="en-GB" dirty="0" err="1">
                <a:hlinkClick r:id="rId3"/>
              </a:rPr>
              <a:t>aws</a:t>
            </a:r>
            <a:r>
              <a:rPr lang="en-GB" dirty="0">
                <a:hlinkClick r:id="rId3"/>
              </a:rPr>
              <a:t>-</a:t>
            </a:r>
            <a:r>
              <a:rPr lang="en-GB" dirty="0" err="1">
                <a:hlinkClick r:id="rId3"/>
              </a:rPr>
              <a:t>tc</a:t>
            </a:r>
            <a:r>
              <a:rPr lang="en-GB" dirty="0">
                <a:hlinkClick r:id="rId3"/>
              </a:rPr>
              <a:t>-</a:t>
            </a:r>
            <a:r>
              <a:rPr lang="en-GB" dirty="0" err="1">
                <a:hlinkClick r:id="rId3"/>
              </a:rPr>
              <a:t>largeobjects.s3</a:t>
            </a:r>
            <a:r>
              <a:rPr lang="en-GB" dirty="0">
                <a:hlinkClick r:id="rId3"/>
              </a:rPr>
              <a:t>-us-west-</a:t>
            </a:r>
            <a:r>
              <a:rPr lang="en-GB" dirty="0" err="1">
                <a:hlinkClick r:id="rId3"/>
              </a:rPr>
              <a:t>2.amazonaws.com</a:t>
            </a:r>
            <a:r>
              <a:rPr lang="en-GB" dirty="0">
                <a:hlinkClick r:id="rId3"/>
              </a:rPr>
              <a:t>/</a:t>
            </a:r>
            <a:r>
              <a:rPr lang="en-GB" dirty="0" err="1">
                <a:hlinkClick r:id="rId3"/>
              </a:rPr>
              <a:t>ILT</a:t>
            </a:r>
            <a:r>
              <a:rPr lang="en-GB" dirty="0">
                <a:hlinkClick r:id="rId3"/>
              </a:rPr>
              <a:t>-TF-100-</a:t>
            </a:r>
            <a:r>
              <a:rPr lang="en-GB" dirty="0" err="1">
                <a:hlinkClick r:id="rId3"/>
              </a:rPr>
              <a:t>ACFNDS</a:t>
            </a:r>
            <a:r>
              <a:rPr lang="en-GB" dirty="0">
                <a:hlinkClick r:id="rId3"/>
              </a:rPr>
              <a:t>-20-</a:t>
            </a:r>
            <a:r>
              <a:rPr lang="en-GB" dirty="0" err="1">
                <a:hlinkClick r:id="rId3"/>
              </a:rPr>
              <a:t>EN</a:t>
            </a:r>
            <a:r>
              <a:rPr lang="en-GB" dirty="0">
                <a:hlinkClick r:id="rId3"/>
              </a:rPr>
              <a:t>/</a:t>
            </a:r>
            <a:r>
              <a:rPr lang="en-GB" dirty="0" err="1">
                <a:hlinkClick r:id="rId3"/>
              </a:rPr>
              <a:t>Module_7_EFS+v2.0.mp4</a:t>
            </a:r>
            <a:r>
              <a:rPr lang="en-US" dirty="0"/>
              <a:t>. The recording runs a little over 6 minutes, and it reinforces many of the concepts that were discussed in this section of the module.</a:t>
            </a:r>
          </a:p>
          <a:p>
            <a:endParaRPr lang="en-US" dirty="0"/>
          </a:p>
          <a:p>
            <a:r>
              <a:rPr lang="en-US" dirty="0"/>
              <a:t>The demonstration shows how to configure the following resources by using the AWS Management Console. The demonstration shows how to:</a:t>
            </a:r>
          </a:p>
          <a:p>
            <a:pPr marL="171450" indent="-171450">
              <a:buFont typeface="Arial" panose="020B0604020202020204" pitchFamily="34" charset="0"/>
              <a:buChar char="•"/>
            </a:pPr>
            <a:r>
              <a:rPr lang="en-US" dirty="0"/>
              <a:t>Create an Elastic File System (EFS) implementation in a Virtual Private Cloud</a:t>
            </a:r>
          </a:p>
          <a:p>
            <a:pPr marL="171450" indent="-171450">
              <a:buFont typeface="Arial" panose="020B0604020202020204" pitchFamily="34" charset="0"/>
              <a:buChar char="•"/>
            </a:pPr>
            <a:r>
              <a:rPr lang="en-US" dirty="0"/>
              <a:t>Attach the EFS </a:t>
            </a:r>
          </a:p>
          <a:p>
            <a:pPr marL="171450" indent="-171450">
              <a:buFont typeface="Arial" panose="020B0604020202020204" pitchFamily="34" charset="0"/>
              <a:buChar char="•"/>
            </a:pPr>
            <a:r>
              <a:rPr lang="en-US" dirty="0"/>
              <a:t>Configure security and performance settings for the EFS implementation</a:t>
            </a:r>
          </a:p>
          <a:p>
            <a:endParaRPr lang="en-US" dirty="0"/>
          </a:p>
          <a:p>
            <a:r>
              <a:rPr lang="en-US" dirty="0"/>
              <a:t>The demonstration also reviews .how to get specific instructions for how to validate your EFS installation so you can connect to EC2 instances.</a:t>
            </a:r>
          </a:p>
        </p:txBody>
      </p:sp>
      <p:sp>
        <p:nvSpPr>
          <p:cNvPr id="5" name="Slide Image Placeholder 4">
            <a:extLst>
              <a:ext uri="{FF2B5EF4-FFF2-40B4-BE49-F238E27FC236}">
                <a16:creationId xmlns:a16="http://schemas.microsoft.com/office/drawing/2014/main" id="{DB7D6934-E7D2-957C-52C9-A7E0D1D9E115}"/>
              </a:ext>
            </a:extLst>
          </p:cNvPr>
          <p:cNvSpPr>
            <a:spLocks noGrp="1" noRot="1" noChangeAspect="1"/>
          </p:cNvSpPr>
          <p:nvPr>
            <p:ph type="sldImg"/>
          </p:nvPr>
        </p:nvSpPr>
        <p:spPr/>
      </p:sp>
    </p:spTree>
    <p:extLst>
      <p:ext uri="{BB962C8B-B14F-4D97-AF65-F5344CB8AC3E}">
        <p14:creationId xmlns:p14="http://schemas.microsoft.com/office/powerpoint/2010/main" val="2205691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Introducing Section 4: Amazon S3 Glacier</a:t>
            </a:r>
          </a:p>
          <a:p>
            <a:endParaRPr lang="en-US" dirty="0"/>
          </a:p>
          <a:p>
            <a:pPr lvl="0"/>
            <a:r>
              <a:rPr lang="en-US" dirty="0"/>
              <a:t>Amazon S3 Glacier is a secure, durable, and extremely low-cost cloud storage service for data archiving and long-term backup. </a:t>
            </a:r>
          </a:p>
          <a:p>
            <a:pPr lvl="0"/>
            <a:endParaRPr lang="en-US" dirty="0"/>
          </a:p>
          <a:p>
            <a:pPr lvl="0"/>
            <a:endParaRPr lang="en-US" dirty="0"/>
          </a:p>
        </p:txBody>
      </p:sp>
      <p:sp>
        <p:nvSpPr>
          <p:cNvPr id="5" name="Slide Image Placeholder 4">
            <a:extLst>
              <a:ext uri="{FF2B5EF4-FFF2-40B4-BE49-F238E27FC236}">
                <a16:creationId xmlns:a16="http://schemas.microsoft.com/office/drawing/2014/main" id="{78C0F3D1-7999-94A8-F173-29B7170A0F4C}"/>
              </a:ext>
            </a:extLst>
          </p:cNvPr>
          <p:cNvSpPr>
            <a:spLocks noGrp="1" noRot="1" noChangeAspect="1"/>
          </p:cNvSpPr>
          <p:nvPr>
            <p:ph type="sldImg"/>
          </p:nvPr>
        </p:nvSpPr>
        <p:spPr/>
      </p:sp>
    </p:spTree>
    <p:extLst>
      <p:ext uri="{BB962C8B-B14F-4D97-AF65-F5344CB8AC3E}">
        <p14:creationId xmlns:p14="http://schemas.microsoft.com/office/powerpoint/2010/main" val="1856103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This section covers Amazon S3 Glacier.</a:t>
            </a:r>
          </a:p>
          <a:p>
            <a:endParaRPr lang="en-US" dirty="0"/>
          </a:p>
        </p:txBody>
      </p:sp>
      <p:sp>
        <p:nvSpPr>
          <p:cNvPr id="5" name="Slide Image Placeholder 4">
            <a:extLst>
              <a:ext uri="{FF2B5EF4-FFF2-40B4-BE49-F238E27FC236}">
                <a16:creationId xmlns:a16="http://schemas.microsoft.com/office/drawing/2014/main" id="{735A81A0-37DC-05D4-F95C-AA68ECFFC189}"/>
              </a:ext>
            </a:extLst>
          </p:cNvPr>
          <p:cNvSpPr>
            <a:spLocks noGrp="1" noRot="1" noChangeAspect="1"/>
          </p:cNvSpPr>
          <p:nvPr>
            <p:ph type="sldImg"/>
          </p:nvPr>
        </p:nvSpPr>
        <p:spPr/>
      </p:sp>
    </p:spTree>
    <p:extLst>
      <p:ext uri="{BB962C8B-B14F-4D97-AF65-F5344CB8AC3E}">
        <p14:creationId xmlns:p14="http://schemas.microsoft.com/office/powerpoint/2010/main" val="273507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5094287"/>
          </a:xfrm>
        </p:spPr>
        <p:txBody>
          <a:bodyPr/>
          <a:lstStyle/>
          <a:p>
            <a:r>
              <a:rPr lang="en-US" dirty="0"/>
              <a:t>When you use Amazon S3 Glacier to archive data, you can store your data at an extremely low cost (even in comparison to Amazon S3), but you cannot retrieve your data immediately when you want it. </a:t>
            </a:r>
          </a:p>
          <a:p>
            <a:endParaRPr lang="en-US" dirty="0"/>
          </a:p>
          <a:p>
            <a:r>
              <a:rPr lang="en-US" dirty="0"/>
              <a:t>Data that is stored in Amazon S3 Glacier can take several hours to retrieve, which is why it works well for archiving.</a:t>
            </a:r>
          </a:p>
          <a:p>
            <a:endParaRPr lang="en-US" dirty="0"/>
          </a:p>
          <a:p>
            <a:r>
              <a:rPr lang="en-US" dirty="0"/>
              <a:t>There are three key Amazon S3 Glacier terms you should be familiar with:</a:t>
            </a:r>
          </a:p>
          <a:p>
            <a:pPr marL="171450" indent="-171450">
              <a:buFont typeface="Arial" panose="020B0604020202020204" pitchFamily="34" charset="0"/>
              <a:buChar char="•"/>
            </a:pPr>
            <a:r>
              <a:rPr lang="en-US" b="1" dirty="0"/>
              <a:t>Archive</a:t>
            </a:r>
            <a:r>
              <a:rPr lang="en-US" dirty="0"/>
              <a:t> – Any object (such as a photo, video, file, or document) that you store in Amazon S3 Glacier. It is the base unit of storage in Amazon S3 Glacier. Each archive has its own unique ID and it can also have a description.</a:t>
            </a:r>
          </a:p>
          <a:p>
            <a:pPr marL="171450" indent="-171450">
              <a:buFont typeface="Arial" panose="020B0604020202020204" pitchFamily="34" charset="0"/>
              <a:buChar char="•"/>
            </a:pPr>
            <a:r>
              <a:rPr lang="en-US" b="1" dirty="0"/>
              <a:t>Vault</a:t>
            </a:r>
            <a:r>
              <a:rPr lang="en-US" dirty="0"/>
              <a:t> – A container for storing archives. When you create a vault, you specify the vault name and the Region where you want to locate the vault.</a:t>
            </a:r>
          </a:p>
          <a:p>
            <a:pPr marL="171450" indent="-171450">
              <a:buFont typeface="Arial" panose="020B0604020202020204" pitchFamily="34" charset="0"/>
              <a:buChar char="•"/>
            </a:pPr>
            <a:r>
              <a:rPr lang="en-US" b="1" dirty="0"/>
              <a:t>Vault access policy </a:t>
            </a:r>
            <a:r>
              <a:rPr lang="en-US" dirty="0"/>
              <a:t>– Determine who can and cannot access the data that is stored in the vault, and what operations users can and cannot perform. One vault access permissions policy can be created for each vault to manage access permissions for that vault. You can also use a vault lock policy to make sure that a vault cannot be altered. Each vault can have one vault access policy and one vault lock policy that are attached to it.</a:t>
            </a:r>
          </a:p>
          <a:p>
            <a:endParaRPr lang="en-US" dirty="0"/>
          </a:p>
          <a:p>
            <a:r>
              <a:rPr lang="en-US" dirty="0"/>
              <a:t>You have three options for retrieving data, each with varying access times and cost:</a:t>
            </a:r>
          </a:p>
          <a:p>
            <a:pPr marL="171450" indent="-171450">
              <a:buFont typeface="Arial" panose="020B0604020202020204" pitchFamily="34" charset="0"/>
              <a:buChar char="•"/>
            </a:pPr>
            <a:r>
              <a:rPr lang="en-US" b="1" dirty="0"/>
              <a:t>Expedited</a:t>
            </a:r>
            <a:r>
              <a:rPr lang="en-US" dirty="0"/>
              <a:t> retrievals are typically made available within 1–5 minutes (highest cost).</a:t>
            </a:r>
          </a:p>
          <a:p>
            <a:pPr marL="171450" indent="-171450">
              <a:buFont typeface="Arial" panose="020B0604020202020204" pitchFamily="34" charset="0"/>
              <a:buChar char="•"/>
            </a:pPr>
            <a:r>
              <a:rPr lang="en-US" b="1" dirty="0"/>
              <a:t>Standard</a:t>
            </a:r>
            <a:r>
              <a:rPr lang="en-US" dirty="0"/>
              <a:t> retrievals typically complete within 3–5 hours (less time than expedited, more time than bulk).</a:t>
            </a:r>
          </a:p>
          <a:p>
            <a:pPr marL="171450" indent="-171450">
              <a:buFont typeface="Arial" panose="020B0604020202020204" pitchFamily="34" charset="0"/>
              <a:buChar char="•"/>
            </a:pPr>
            <a:r>
              <a:rPr lang="en-US" b="1" dirty="0"/>
              <a:t>Bulk</a:t>
            </a:r>
            <a:r>
              <a:rPr lang="en-US" dirty="0"/>
              <a:t> retrievals typically complete within 5–12 hours (lowest cost).</a:t>
            </a:r>
          </a:p>
          <a:p>
            <a:endParaRPr lang="en-US" dirty="0"/>
          </a:p>
          <a:p>
            <a:r>
              <a:rPr lang="en-US" dirty="0"/>
              <a:t>You might compare these options to choosing the cost for shipping a package by using the most economical method for your needs.</a:t>
            </a:r>
          </a:p>
        </p:txBody>
      </p:sp>
      <p:sp>
        <p:nvSpPr>
          <p:cNvPr id="5" name="Slide Image Placeholder 4">
            <a:extLst>
              <a:ext uri="{FF2B5EF4-FFF2-40B4-BE49-F238E27FC236}">
                <a16:creationId xmlns:a16="http://schemas.microsoft.com/office/drawing/2014/main" id="{A8037994-E26C-F112-CD23-9F72B1DC1789}"/>
              </a:ext>
            </a:extLst>
          </p:cNvPr>
          <p:cNvSpPr>
            <a:spLocks noGrp="1" noRot="1" noChangeAspect="1"/>
          </p:cNvSpPr>
          <p:nvPr>
            <p:ph type="sldImg"/>
          </p:nvPr>
        </p:nvSpPr>
        <p:spPr/>
      </p:sp>
    </p:spTree>
    <p:extLst>
      <p:ext uri="{BB962C8B-B14F-4D97-AF65-F5344CB8AC3E}">
        <p14:creationId xmlns:p14="http://schemas.microsoft.com/office/powerpoint/2010/main" val="3645018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5046662"/>
          </a:xfrm>
        </p:spPr>
        <p:txBody>
          <a:bodyPr/>
          <a:lstStyle/>
          <a:p>
            <a:r>
              <a:rPr lang="en-US" dirty="0"/>
              <a:t>Amazon S3 Glacier's data archiving means that although you can store your data at an extremely low cost (even in comparison to Amazon S3), you cannot retrieve your data immediately when you want it. </a:t>
            </a:r>
          </a:p>
          <a:p>
            <a:endParaRPr lang="en-US" dirty="0"/>
          </a:p>
          <a:p>
            <a:r>
              <a:rPr lang="en-US" dirty="0"/>
              <a:t>Data stored in Amazon S3 Glacier can take several hours to retrieve.</a:t>
            </a:r>
          </a:p>
          <a:p>
            <a:endParaRPr lang="en-US" dirty="0"/>
          </a:p>
          <a:p>
            <a:r>
              <a:rPr lang="en-US" dirty="0"/>
              <a:t>You should be familiar with three key Amazon S3 Glacier terms:</a:t>
            </a:r>
          </a:p>
          <a:p>
            <a:pPr marL="171450" indent="-171450">
              <a:buFont typeface="Arial" panose="020B0604020202020204" pitchFamily="34" charset="0"/>
              <a:buChar char="•"/>
            </a:pPr>
            <a:r>
              <a:rPr lang="en-US" b="1" dirty="0"/>
              <a:t>Archive:</a:t>
            </a:r>
            <a:r>
              <a:rPr lang="en-US" dirty="0"/>
              <a:t> Any object such as a photo, video, file, or document that you store in Amazon S3 Glacier. It is the base unit of storage in Amazon S3 Glacier. Each archive has its own unique ID and can also have a description.</a:t>
            </a:r>
          </a:p>
          <a:p>
            <a:pPr marL="171450" indent="-171450">
              <a:buFont typeface="Arial" panose="020B0604020202020204" pitchFamily="34" charset="0"/>
              <a:buChar char="•"/>
            </a:pPr>
            <a:r>
              <a:rPr lang="en-US" b="1" dirty="0"/>
              <a:t>Vault:</a:t>
            </a:r>
            <a:r>
              <a:rPr lang="en-US" dirty="0"/>
              <a:t> A container for storing archives. When you create a vault, you specify the vault name and the region in which you would like to locate the vault.</a:t>
            </a:r>
          </a:p>
          <a:p>
            <a:pPr marL="171450" indent="-171450">
              <a:buFont typeface="Arial" panose="020B0604020202020204" pitchFamily="34" charset="0"/>
              <a:buChar char="•"/>
            </a:pPr>
            <a:r>
              <a:rPr lang="en-US" b="1" dirty="0"/>
              <a:t>Vault Access Policy: </a:t>
            </a:r>
            <a:r>
              <a:rPr lang="en-US" dirty="0"/>
              <a:t>Determine who can and cannot access the data stored in the vault and what operations users can and cannot perform. One vault access policy can be created for each vault to manage access permissions for that vault. You can also use a vault lock policy to make sure a vault cannot be altered. Each vault can have one vault access policy and one vault lock policy that is attached to it.</a:t>
            </a:r>
          </a:p>
          <a:p>
            <a:endParaRPr lang="en-US" dirty="0"/>
          </a:p>
          <a:p>
            <a:r>
              <a:rPr lang="en-US" dirty="0"/>
              <a:t>Three options are available for retrieving data with varying access times and cost: expedited, standard, and bulk retrievals. They are listed as follows:</a:t>
            </a:r>
          </a:p>
          <a:p>
            <a:pPr marL="171450" indent="-171450">
              <a:buFont typeface="Arial" panose="020B0604020202020204" pitchFamily="34" charset="0"/>
              <a:buChar char="•"/>
            </a:pPr>
            <a:r>
              <a:rPr lang="en-US" b="1" dirty="0"/>
              <a:t>Expedited</a:t>
            </a:r>
            <a:r>
              <a:rPr lang="en-US" dirty="0"/>
              <a:t> retrievals are typically made available within 1 – 5 minutes (highest cost).</a:t>
            </a:r>
          </a:p>
          <a:p>
            <a:pPr marL="171450" indent="-171450">
              <a:buFont typeface="Arial" panose="020B0604020202020204" pitchFamily="34" charset="0"/>
              <a:buChar char="•"/>
            </a:pPr>
            <a:r>
              <a:rPr lang="en-US" b="1" dirty="0"/>
              <a:t>Standard</a:t>
            </a:r>
            <a:r>
              <a:rPr lang="en-US" dirty="0"/>
              <a:t> retrievals typically complete within 3 – 5 hours (less than expedited, more than bulk).</a:t>
            </a:r>
          </a:p>
          <a:p>
            <a:pPr marL="171450" indent="-171450">
              <a:buFont typeface="Arial" panose="020B0604020202020204" pitchFamily="34" charset="0"/>
              <a:buChar char="•"/>
            </a:pPr>
            <a:r>
              <a:rPr lang="en-US" b="1" dirty="0"/>
              <a:t>Bulk</a:t>
            </a:r>
            <a:r>
              <a:rPr lang="en-US" dirty="0"/>
              <a:t> retrievals typically complete within 5 – 12 hours (lowest cost).</a:t>
            </a:r>
          </a:p>
          <a:p>
            <a:endParaRPr lang="en-US" dirty="0"/>
          </a:p>
          <a:p>
            <a:r>
              <a:rPr lang="en-US" dirty="0"/>
              <a:t>Compare it to choosing the cost to most economically ship a package.</a:t>
            </a:r>
          </a:p>
        </p:txBody>
      </p:sp>
      <p:sp>
        <p:nvSpPr>
          <p:cNvPr id="5" name="Slide Image Placeholder 4">
            <a:extLst>
              <a:ext uri="{FF2B5EF4-FFF2-40B4-BE49-F238E27FC236}">
                <a16:creationId xmlns:a16="http://schemas.microsoft.com/office/drawing/2014/main" id="{7D066960-0F32-EF9A-BF88-1C53F05E2204}"/>
              </a:ext>
            </a:extLst>
          </p:cNvPr>
          <p:cNvSpPr>
            <a:spLocks noGrp="1" noRot="1" noChangeAspect="1"/>
          </p:cNvSpPr>
          <p:nvPr>
            <p:ph type="sldImg"/>
          </p:nvPr>
        </p:nvSpPr>
        <p:spPr/>
      </p:sp>
    </p:spTree>
    <p:extLst>
      <p:ext uri="{BB962C8B-B14F-4D97-AF65-F5344CB8AC3E}">
        <p14:creationId xmlns:p14="http://schemas.microsoft.com/office/powerpoint/2010/main" val="1786301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6037262"/>
          </a:xfrm>
        </p:spPr>
        <p:txBody>
          <a:bodyPr/>
          <a:lstStyle/>
          <a:p>
            <a:r>
              <a:rPr lang="en-US" b="1" dirty="0"/>
              <a:t>Media asset archiving</a:t>
            </a:r>
          </a:p>
          <a:p>
            <a:r>
              <a:rPr lang="en-US" dirty="0"/>
              <a:t>Media assets—such as video and news footage—require durable storage and can grow to many petabytes over time. Amazon S3 Glacier enables you to archive older media content affordably and then move it to Amazon S3 for distribution when it is needed.</a:t>
            </a:r>
          </a:p>
          <a:p>
            <a:endParaRPr lang="en-US" dirty="0"/>
          </a:p>
          <a:p>
            <a:r>
              <a:rPr lang="en-US" b="1" dirty="0"/>
              <a:t>Healthcare information archiving</a:t>
            </a:r>
          </a:p>
          <a:p>
            <a:r>
              <a:rPr lang="en-US" dirty="0"/>
              <a:t>To meet regulatory requirements, hospital systems must retain petabytes of patient records—such as Low-Income Subsidy (LIS) information, picture archiving and communication system (PACS) data, or Electronic Health Records (EHR)—for decades. Amazon S3 Glacier can help you reliably archive patient record data securely at a very low cost.</a:t>
            </a:r>
          </a:p>
          <a:p>
            <a:endParaRPr lang="en-US" dirty="0"/>
          </a:p>
          <a:p>
            <a:r>
              <a:rPr lang="en-US" b="1" dirty="0"/>
              <a:t>Regulatory and compliance archiving</a:t>
            </a:r>
          </a:p>
          <a:p>
            <a:r>
              <a:rPr lang="en-US" dirty="0"/>
              <a:t>Many enterprises, like those in financial services and healthcare, must retain regulatory and compliance archives for extended durations. Amazon S3 Glacier Vault Lock can help you set compliance controls so you can work towards meeting your compliance objectives, such as the U.S. Securities and Exchange Commission (SEC) Rule 17a-4(f).</a:t>
            </a:r>
          </a:p>
          <a:p>
            <a:endParaRPr lang="en-US" dirty="0"/>
          </a:p>
          <a:p>
            <a:r>
              <a:rPr lang="en-US" b="1" dirty="0"/>
              <a:t>Scientific data archiving</a:t>
            </a:r>
          </a:p>
          <a:p>
            <a:r>
              <a:rPr lang="en-US" dirty="0"/>
              <a:t>Research organizations generate, analyze, and archive large amounts of data. By using Amazon S3 Glacier, you can reduce the complexities of hardware and facility management and capacity planning.</a:t>
            </a:r>
          </a:p>
          <a:p>
            <a:endParaRPr lang="en-US" dirty="0"/>
          </a:p>
          <a:p>
            <a:r>
              <a:rPr lang="en-US" b="1" dirty="0"/>
              <a:t>Digital preservation</a:t>
            </a:r>
          </a:p>
          <a:p>
            <a:r>
              <a:rPr lang="en-US" dirty="0"/>
              <a:t>Libraries and government agencies must handle data integrity challenges in their digital preservation efforts. Unlike traditional systems—which can require laborious data verification and manual repair—Amazon S3 Glacier performs regular, systematic data integrity checks, and it is designed to be automatically self-healing.</a:t>
            </a:r>
          </a:p>
          <a:p>
            <a:endParaRPr lang="en-US" dirty="0"/>
          </a:p>
          <a:p>
            <a:r>
              <a:rPr lang="en-US" b="1" dirty="0"/>
              <a:t>Magnetic tape replacement</a:t>
            </a:r>
          </a:p>
          <a:p>
            <a:r>
              <a:rPr lang="en-US" dirty="0"/>
              <a:t>On-premises or offsite tape libraries can lower storage costs, but they can require large upfront investments and specialized maintenance. Amazon S3 Glacier has no upfront cost and reduces the cost and burden of maintenance.</a:t>
            </a:r>
          </a:p>
        </p:txBody>
      </p:sp>
      <p:sp>
        <p:nvSpPr>
          <p:cNvPr id="5" name="Slide Image Placeholder 4">
            <a:extLst>
              <a:ext uri="{FF2B5EF4-FFF2-40B4-BE49-F238E27FC236}">
                <a16:creationId xmlns:a16="http://schemas.microsoft.com/office/drawing/2014/main" id="{2DA11C85-E69F-B9F0-917B-8C10829FC33B}"/>
              </a:ext>
            </a:extLst>
          </p:cNvPr>
          <p:cNvSpPr>
            <a:spLocks noGrp="1" noRot="1" noChangeAspect="1"/>
          </p:cNvSpPr>
          <p:nvPr>
            <p:ph type="sldImg"/>
          </p:nvPr>
        </p:nvSpPr>
        <p:spPr/>
      </p:sp>
    </p:spTree>
    <p:extLst>
      <p:ext uri="{BB962C8B-B14F-4D97-AF65-F5344CB8AC3E}">
        <p14:creationId xmlns:p14="http://schemas.microsoft.com/office/powerpoint/2010/main" val="2150701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store and access data in Amazon S3 Glacier, you can use the AWS Management Console. However, only a few operations—such as creating and deleting vaults, and creating and managing archive policies—are available in the console. </a:t>
            </a:r>
          </a:p>
          <a:p>
            <a:endParaRPr lang="en-US" dirty="0"/>
          </a:p>
          <a:p>
            <a:r>
              <a:rPr lang="en-US" dirty="0"/>
              <a:t>For almost all other operations and interactions with Amazon S3 Glacier, you must use either the Amazon S3 Glacier REST APIs, the AWS Java or .NET SDKs, or the AWS CLI.</a:t>
            </a:r>
          </a:p>
          <a:p>
            <a:endParaRPr lang="en-US" dirty="0"/>
          </a:p>
          <a:p>
            <a:r>
              <a:rPr lang="en-US" dirty="0"/>
              <a:t>You can also use lifecycle policies to archive data into Amazon S3 Glacier. Next, you will learn about lifecycle policies.</a:t>
            </a:r>
          </a:p>
          <a:p>
            <a:endParaRPr lang="en-US" dirty="0"/>
          </a:p>
        </p:txBody>
      </p:sp>
      <p:sp>
        <p:nvSpPr>
          <p:cNvPr id="5" name="Slide Image Placeholder 4">
            <a:extLst>
              <a:ext uri="{FF2B5EF4-FFF2-40B4-BE49-F238E27FC236}">
                <a16:creationId xmlns:a16="http://schemas.microsoft.com/office/drawing/2014/main" id="{ADDEC610-54FB-8F5E-35F6-6934788A8147}"/>
              </a:ext>
            </a:extLst>
          </p:cNvPr>
          <p:cNvSpPr>
            <a:spLocks noGrp="1" noRot="1" noChangeAspect="1"/>
          </p:cNvSpPr>
          <p:nvPr>
            <p:ph type="sldImg"/>
          </p:nvPr>
        </p:nvSpPr>
        <p:spPr/>
      </p:sp>
    </p:spTree>
    <p:extLst>
      <p:ext uri="{BB962C8B-B14F-4D97-AF65-F5344CB8AC3E}">
        <p14:creationId xmlns:p14="http://schemas.microsoft.com/office/powerpoint/2010/main" val="329406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Introduce Section 1: Amazon Elastic Block Store (Amazon EBS).</a:t>
            </a:r>
          </a:p>
        </p:txBody>
      </p:sp>
      <p:sp>
        <p:nvSpPr>
          <p:cNvPr id="5" name="Slide Image Placeholder 4">
            <a:extLst>
              <a:ext uri="{FF2B5EF4-FFF2-40B4-BE49-F238E27FC236}">
                <a16:creationId xmlns:a16="http://schemas.microsoft.com/office/drawing/2014/main" id="{C779F053-D199-EB36-B584-3C5CB3D683A9}"/>
              </a:ext>
            </a:extLst>
          </p:cNvPr>
          <p:cNvSpPr>
            <a:spLocks noGrp="1" noRot="1" noChangeAspect="1"/>
          </p:cNvSpPr>
          <p:nvPr>
            <p:ph type="sldImg"/>
          </p:nvPr>
        </p:nvSpPr>
        <p:spPr/>
      </p:sp>
    </p:spTree>
    <p:extLst>
      <p:ext uri="{BB962C8B-B14F-4D97-AF65-F5344CB8AC3E}">
        <p14:creationId xmlns:p14="http://schemas.microsoft.com/office/powerpoint/2010/main" val="2154124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should automate the lifecycle of the data that you store in Amazon S3. By using lifecycle policies, you can cycle data at regular intervals between different Amazon S3 storage types. This automation reduces your overall cost, because you pay less for data as it becomes less important with time.</a:t>
            </a:r>
          </a:p>
          <a:p>
            <a:endParaRPr lang="en-US" dirty="0"/>
          </a:p>
          <a:p>
            <a:r>
              <a:rPr lang="en-US" dirty="0"/>
              <a:t>In addition to setting lifecycle rules per object, you can also set lifecycle rules per bucket.</a:t>
            </a:r>
          </a:p>
          <a:p>
            <a:endParaRPr lang="en-US" dirty="0"/>
          </a:p>
          <a:p>
            <a:r>
              <a:rPr lang="en-US" dirty="0"/>
              <a:t>Consider an example of a lifecycle policy that moves data as it ages from </a:t>
            </a:r>
            <a:r>
              <a:rPr lang="en-US" b="1" dirty="0"/>
              <a:t>Amazon S3 Standard </a:t>
            </a:r>
            <a:r>
              <a:rPr lang="en-US" dirty="0"/>
              <a:t>to </a:t>
            </a:r>
            <a:r>
              <a:rPr lang="en-US" b="1" dirty="0"/>
              <a:t>Amazon S3 Standard – Infrequent Access</a:t>
            </a:r>
            <a:r>
              <a:rPr lang="en-US" dirty="0"/>
              <a:t>, and finally, into </a:t>
            </a:r>
            <a:r>
              <a:rPr lang="en-US" b="1" dirty="0"/>
              <a:t>Amazon S3 Glacier </a:t>
            </a:r>
            <a:r>
              <a:rPr lang="en-US" dirty="0"/>
              <a:t>before it is deleted. Suppose that a user uploads a video to your application and your application generates a thumbnail preview of the video. This video preview is stored to Amazon S3 Standard, because it is likely that the user wants to access it right away. </a:t>
            </a:r>
          </a:p>
          <a:p>
            <a:endParaRPr lang="en-US" dirty="0"/>
          </a:p>
          <a:p>
            <a:r>
              <a:rPr lang="en-US" dirty="0"/>
              <a:t>Your usage data indicates that most thumbnail previews are not accessed after 30 days. Your lifecycle policy takes these previews and moves them to Amazon S3 – Infrequent Access after 30 days. After another 30 days elapse, the preview is unlikely to be accessed again. The preview is then moved to Amazon S3 Glacier, where it remains for 1 year. After 1 year, the preview is deleted. The important thing is that the lifecycle policy manages all this movement automatically.</a:t>
            </a:r>
            <a:br>
              <a:rPr lang="en-US" dirty="0"/>
            </a:br>
            <a:endParaRPr lang="en-US" dirty="0"/>
          </a:p>
          <a:p>
            <a:pPr lvl="0"/>
            <a:r>
              <a:rPr lang="en-US" dirty="0"/>
              <a:t>To learn more about object lifecycle management, see </a:t>
            </a:r>
            <a:r>
              <a:rPr lang="en-GB" dirty="0">
                <a:hlinkClick r:id="rId3"/>
              </a:rPr>
              <a:t>http://</a:t>
            </a:r>
            <a:r>
              <a:rPr lang="en-GB" dirty="0" err="1">
                <a:hlinkClick r:id="rId3"/>
              </a:rPr>
              <a:t>docs.aws.amazon.com</a:t>
            </a:r>
            <a:r>
              <a:rPr lang="en-GB" dirty="0">
                <a:hlinkClick r:id="rId3"/>
              </a:rPr>
              <a:t>/</a:t>
            </a:r>
            <a:r>
              <a:rPr lang="en-GB" dirty="0" err="1">
                <a:hlinkClick r:id="rId3"/>
              </a:rPr>
              <a:t>AmazonS3</a:t>
            </a:r>
            <a:r>
              <a:rPr lang="en-GB" dirty="0">
                <a:hlinkClick r:id="rId3"/>
              </a:rPr>
              <a:t>/latest/dev/object-lifecycle-</a:t>
            </a:r>
            <a:r>
              <a:rPr lang="en-GB" dirty="0" err="1">
                <a:hlinkClick r:id="rId3"/>
              </a:rPr>
              <a:t>mgmt.html</a:t>
            </a:r>
            <a:endParaRPr lang="en-US" dirty="0"/>
          </a:p>
          <a:p>
            <a:endParaRPr lang="en-US" dirty="0"/>
          </a:p>
        </p:txBody>
      </p:sp>
      <p:sp>
        <p:nvSpPr>
          <p:cNvPr id="5" name="Slide Image Placeholder 4">
            <a:extLst>
              <a:ext uri="{FF2B5EF4-FFF2-40B4-BE49-F238E27FC236}">
                <a16:creationId xmlns:a16="http://schemas.microsoft.com/office/drawing/2014/main" id="{28FDE015-F95C-11A8-F174-242A126C75CD}"/>
              </a:ext>
            </a:extLst>
          </p:cNvPr>
          <p:cNvSpPr>
            <a:spLocks noGrp="1" noRot="1" noChangeAspect="1"/>
          </p:cNvSpPr>
          <p:nvPr>
            <p:ph type="sldImg"/>
          </p:nvPr>
        </p:nvSpPr>
        <p:spPr/>
      </p:sp>
    </p:spTree>
    <p:extLst>
      <p:ext uri="{BB962C8B-B14F-4D97-AF65-F5344CB8AC3E}">
        <p14:creationId xmlns:p14="http://schemas.microsoft.com/office/powerpoint/2010/main" val="3107614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While </a:t>
            </a:r>
            <a:r>
              <a:rPr lang="en-US" b="1" dirty="0"/>
              <a:t>Amazon S3</a:t>
            </a:r>
            <a:r>
              <a:rPr lang="en-US"/>
              <a:t> and </a:t>
            </a:r>
            <a:r>
              <a:rPr lang="en-US" b="1" dirty="0"/>
              <a:t>Amazon S3 Glacier</a:t>
            </a:r>
            <a:r>
              <a:rPr lang="en-US"/>
              <a:t> are both object storage solutions that enable you to store a virtually unlimited amount of data, they have some critical differences between them. The chart outlines some of these differences. </a:t>
            </a:r>
          </a:p>
          <a:p>
            <a:endParaRPr lang="en-US"/>
          </a:p>
          <a:p>
            <a:pPr marL="228600" indent="-228600">
              <a:buFont typeface="+mj-lt"/>
              <a:buAutoNum type="arabicPeriod"/>
            </a:pPr>
            <a:r>
              <a:rPr lang="en-US"/>
              <a:t>Be careful when you decide which storage solution is correct for your needs. These two services serve very different storage needs. Amazon S3 is designed for frequent, low-latency access to your data, but Amazon S3 Glacier is designed for low-cost, long-term storage of infrequently accessed data.</a:t>
            </a:r>
          </a:p>
          <a:p>
            <a:pPr marL="228600" indent="-228600">
              <a:buFont typeface="+mj-lt"/>
              <a:buAutoNum type="arabicPeriod"/>
            </a:pPr>
            <a:r>
              <a:rPr lang="en-US"/>
              <a:t>The maximum item size in Amazon S3 is 5 TB, but Amazon S3 Glacier can store items that are up to 40 TB.</a:t>
            </a:r>
          </a:p>
          <a:p>
            <a:pPr marL="228600" indent="-228600">
              <a:buFont typeface="+mj-lt"/>
              <a:buAutoNum type="arabicPeriod"/>
            </a:pPr>
            <a:r>
              <a:rPr lang="en-US"/>
              <a:t>Because Amazon S3 gives you faster access to your data, the storage cost per gigabyte is higher than it is with Amazon S3 Glacier. </a:t>
            </a:r>
          </a:p>
          <a:p>
            <a:pPr marL="228600" indent="-228600">
              <a:buFont typeface="+mj-lt"/>
              <a:buAutoNum type="arabicPeriod"/>
            </a:pPr>
            <a:r>
              <a:rPr lang="en-US"/>
              <a:t>While both services have per-request charges, Amazon S3 charges for </a:t>
            </a:r>
            <a:r>
              <a:rPr lang="en-US" b="1" dirty="0"/>
              <a:t>PUT, COPY, POST, LIST, GET </a:t>
            </a:r>
            <a:r>
              <a:rPr lang="en-US"/>
              <a:t>operations. In contrast, Amazon S3 Glacier charges for </a:t>
            </a:r>
            <a:r>
              <a:rPr lang="en-US" b="1" dirty="0"/>
              <a:t>UPLOAD</a:t>
            </a:r>
            <a:r>
              <a:rPr lang="en-US"/>
              <a:t> and </a:t>
            </a:r>
            <a:r>
              <a:rPr lang="en-US" b="1" dirty="0"/>
              <a:t>retrieval</a:t>
            </a:r>
            <a:r>
              <a:rPr lang="en-US"/>
              <a:t> operations.</a:t>
            </a:r>
          </a:p>
          <a:p>
            <a:pPr marL="228600" indent="-228600">
              <a:buFont typeface="+mj-lt"/>
              <a:buAutoNum type="arabicPeriod"/>
            </a:pPr>
            <a:r>
              <a:rPr lang="en-US"/>
              <a:t>Because Amazon S3 Glacier was designed for less-frequent access to data, it costs more for each retrieval request than Amazon S3. </a:t>
            </a:r>
          </a:p>
        </p:txBody>
      </p:sp>
      <p:sp>
        <p:nvSpPr>
          <p:cNvPr id="5" name="Slide Image Placeholder 4">
            <a:extLst>
              <a:ext uri="{FF2B5EF4-FFF2-40B4-BE49-F238E27FC236}">
                <a16:creationId xmlns:a16="http://schemas.microsoft.com/office/drawing/2014/main" id="{0893820F-5BD8-E566-0CF2-48E4BC2BEAC3}"/>
              </a:ext>
            </a:extLst>
          </p:cNvPr>
          <p:cNvSpPr>
            <a:spLocks noGrp="1" noRot="1" noChangeAspect="1"/>
          </p:cNvSpPr>
          <p:nvPr>
            <p:ph type="sldImg"/>
          </p:nvPr>
        </p:nvSpPr>
        <p:spPr/>
      </p:sp>
    </p:spTree>
    <p:extLst>
      <p:ext uri="{BB962C8B-B14F-4D97-AF65-F5344CB8AC3E}">
        <p14:creationId xmlns:p14="http://schemas.microsoft.com/office/powerpoint/2010/main" val="2056260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94779"/>
          </a:xfrm>
        </p:spPr>
        <p:txBody>
          <a:bodyPr/>
          <a:lstStyle/>
          <a:p>
            <a:r>
              <a:rPr lang="en-US" dirty="0"/>
              <a:t>Another important difference between Amazon </a:t>
            </a:r>
            <a:r>
              <a:rPr lang="en-US" dirty="0" err="1"/>
              <a:t>S3</a:t>
            </a:r>
            <a:r>
              <a:rPr lang="en-US" dirty="0"/>
              <a:t> and Amazon </a:t>
            </a:r>
            <a:r>
              <a:rPr lang="en-US" dirty="0" err="1"/>
              <a:t>S3</a:t>
            </a:r>
            <a:r>
              <a:rPr lang="en-US" dirty="0"/>
              <a:t> Glacier is how data is encrypted. Server-side encryption is focused on protecting data at rest. With both solutions, you can securely transfer your data over HTTPS. Any data that is archived in Amazon </a:t>
            </a:r>
            <a:r>
              <a:rPr lang="en-US" dirty="0" err="1"/>
              <a:t>S3</a:t>
            </a:r>
            <a:r>
              <a:rPr lang="en-US" dirty="0"/>
              <a:t> Glacier is encrypted by default. With Amazon </a:t>
            </a:r>
            <a:r>
              <a:rPr lang="en-US" dirty="0" err="1"/>
              <a:t>S3</a:t>
            </a:r>
            <a:r>
              <a:rPr lang="en-US" dirty="0"/>
              <a:t>, your application must initiate server-side encryption. You can accomplish server-side encryption in Amazon </a:t>
            </a:r>
            <a:r>
              <a:rPr lang="en-US" dirty="0" err="1"/>
              <a:t>S3</a:t>
            </a:r>
            <a:r>
              <a:rPr lang="en-US" dirty="0"/>
              <a:t> in several ways:</a:t>
            </a:r>
          </a:p>
          <a:p>
            <a:pPr marL="171450" indent="-171450">
              <a:buFont typeface="Arial" panose="020B0604020202020204" pitchFamily="34" charset="0"/>
              <a:buChar char="•"/>
            </a:pPr>
            <a:r>
              <a:rPr lang="en-US" dirty="0"/>
              <a:t>Server-side encryption with </a:t>
            </a:r>
            <a:r>
              <a:rPr lang="en-US" b="1" dirty="0"/>
              <a:t>Amazon </a:t>
            </a:r>
            <a:r>
              <a:rPr lang="en-US" b="1" dirty="0" err="1"/>
              <a:t>S3</a:t>
            </a:r>
            <a:r>
              <a:rPr lang="en-US" b="1" dirty="0"/>
              <a:t>-managed encryption keys (SSE-</a:t>
            </a:r>
            <a:r>
              <a:rPr lang="en-US" b="1" dirty="0" err="1"/>
              <a:t>S3</a:t>
            </a:r>
            <a:r>
              <a:rPr lang="en-US" b="1" dirty="0"/>
              <a:t>) </a:t>
            </a:r>
            <a:r>
              <a:rPr lang="en-US" dirty="0"/>
              <a:t>employs strong multi-factor encryption. Amazon </a:t>
            </a:r>
            <a:r>
              <a:rPr lang="en-US" dirty="0" err="1"/>
              <a:t>S3</a:t>
            </a:r>
            <a:r>
              <a:rPr lang="en-US" dirty="0"/>
              <a:t> encrypts each object with a unique key. As an additional safeguard, it encrypts the key with a main key that it regularly rotates. Amazon </a:t>
            </a:r>
            <a:r>
              <a:rPr lang="en-US" dirty="0" err="1"/>
              <a:t>S3</a:t>
            </a:r>
            <a:r>
              <a:rPr lang="en-US" dirty="0"/>
              <a:t> server-side encryption uses one of the strongest block ciphers available, 256-bit Advanced Encryption Standard (AES-256), to encrypt your data.</a:t>
            </a:r>
          </a:p>
          <a:p>
            <a:pPr marL="171450" indent="-171450">
              <a:buFont typeface="Arial" panose="020B0604020202020204" pitchFamily="34" charset="0"/>
              <a:buChar char="•"/>
            </a:pPr>
            <a:r>
              <a:rPr lang="en-US" dirty="0"/>
              <a:t>Using server-side encryption </a:t>
            </a:r>
            <a:r>
              <a:rPr lang="en-US" b="1" dirty="0"/>
              <a:t>with Customer-provided Encryption Keys (SSE-C) </a:t>
            </a:r>
            <a:r>
              <a:rPr lang="en-US" dirty="0"/>
              <a:t>enables you to set your own encryption keys. You include the encryption key as part of your request, and Amazon </a:t>
            </a:r>
            <a:r>
              <a:rPr lang="en-US" dirty="0" err="1"/>
              <a:t>S3</a:t>
            </a:r>
            <a:r>
              <a:rPr lang="en-US" dirty="0"/>
              <a:t> manages both encryption (as it writes to disks), and decryption (when you access your objects).</a:t>
            </a:r>
          </a:p>
          <a:p>
            <a:pPr marL="171450" indent="-171450">
              <a:buFont typeface="Arial" panose="020B0604020202020204" pitchFamily="34" charset="0"/>
              <a:buChar char="•"/>
            </a:pPr>
            <a:r>
              <a:rPr lang="en-US" dirty="0"/>
              <a:t>Using server-side encryption with </a:t>
            </a:r>
            <a:r>
              <a:rPr lang="en-US" b="1" dirty="0"/>
              <a:t>AWS Key Management Service (AWS KMS) </a:t>
            </a:r>
            <a:r>
              <a:rPr lang="en-US" dirty="0"/>
              <a:t>is a service that combines secure, highly available hardware and software to provide a key management system that is scaled for the cloud. AWS KMS uses </a:t>
            </a:r>
            <a:r>
              <a:rPr lang="en-US" b="1" dirty="0"/>
              <a:t>Customer Master Keys (CMKs) </a:t>
            </a:r>
            <a:r>
              <a:rPr lang="en-US" dirty="0"/>
              <a:t>to encrypt your Amazon </a:t>
            </a:r>
            <a:r>
              <a:rPr lang="en-US" dirty="0" err="1"/>
              <a:t>S3</a:t>
            </a:r>
            <a:r>
              <a:rPr lang="en-US" dirty="0"/>
              <a:t> objects. You use AWS KMS through the </a:t>
            </a:r>
            <a:r>
              <a:rPr lang="en-US" b="1" dirty="0"/>
              <a:t>Encryption Keys </a:t>
            </a:r>
            <a:r>
              <a:rPr lang="en-US" dirty="0"/>
              <a:t>section in the IAM console. You can also access AWS KMS through the API to centrally create encryption keys, define the policies that control how keys can be used, and audit key usage to prove that they are being used correctly. You can use these keys to protect your data in Amazon </a:t>
            </a:r>
            <a:r>
              <a:rPr lang="en-US" dirty="0" err="1"/>
              <a:t>S3</a:t>
            </a:r>
            <a:r>
              <a:rPr lang="en-US" dirty="0"/>
              <a:t> buckets.</a:t>
            </a:r>
          </a:p>
        </p:txBody>
      </p:sp>
      <p:sp>
        <p:nvSpPr>
          <p:cNvPr id="7" name="Slide Image Placeholder 6">
            <a:extLst>
              <a:ext uri="{FF2B5EF4-FFF2-40B4-BE49-F238E27FC236}">
                <a16:creationId xmlns:a16="http://schemas.microsoft.com/office/drawing/2014/main" id="{BC29F7CC-963E-089D-E571-E83CBC14DA64}"/>
              </a:ext>
            </a:extLst>
          </p:cNvPr>
          <p:cNvSpPr>
            <a:spLocks noGrp="1" noRot="1" noChangeAspect="1"/>
          </p:cNvSpPr>
          <p:nvPr>
            <p:ph type="sldImg"/>
          </p:nvPr>
        </p:nvSpPr>
        <p:spPr/>
      </p:sp>
    </p:spTree>
    <p:extLst>
      <p:ext uri="{BB962C8B-B14F-4D97-AF65-F5344CB8AC3E}">
        <p14:creationId xmlns:p14="http://schemas.microsoft.com/office/powerpoint/2010/main" val="3601741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By default, only you can access your data. You can enable and control access to your data in Amazon S3 Glacier by using IAM. You set up an IAM policy that specifies user access.</a:t>
            </a:r>
          </a:p>
        </p:txBody>
      </p:sp>
      <p:sp>
        <p:nvSpPr>
          <p:cNvPr id="5" name="Slide Image Placeholder 4">
            <a:extLst>
              <a:ext uri="{FF2B5EF4-FFF2-40B4-BE49-F238E27FC236}">
                <a16:creationId xmlns:a16="http://schemas.microsoft.com/office/drawing/2014/main" id="{710C40FC-F10D-ACE9-3860-415B1D0C3002}"/>
              </a:ext>
            </a:extLst>
          </p:cNvPr>
          <p:cNvSpPr>
            <a:spLocks noGrp="1" noRot="1" noChangeAspect="1"/>
          </p:cNvSpPr>
          <p:nvPr>
            <p:ph type="sldImg"/>
          </p:nvPr>
        </p:nvSpPr>
        <p:spPr/>
      </p:sp>
    </p:spTree>
    <p:extLst>
      <p:ext uri="{BB962C8B-B14F-4D97-AF65-F5344CB8AC3E}">
        <p14:creationId xmlns:p14="http://schemas.microsoft.com/office/powerpoint/2010/main" val="1815426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You have completed an introduction to Amazon S3 Glacier, which included key differences between Amazon S3 and Amazon S3 Glacier. </a:t>
            </a:r>
          </a:p>
          <a:p>
            <a:endParaRPr lang="en-US"/>
          </a:p>
          <a:p>
            <a:pPr lvl="0"/>
            <a:r>
              <a:rPr lang="en-US"/>
              <a:t>To learn more about Amazon S3 Glacier, see </a:t>
            </a:r>
            <a:r>
              <a:rPr lang="en-US">
                <a:hlinkClick r:id="rId3"/>
              </a:rPr>
              <a:t>Glacier</a:t>
            </a:r>
            <a:r>
              <a:rPr lang="en-US"/>
              <a:t>.</a:t>
            </a:r>
          </a:p>
          <a:p>
            <a:endParaRPr lang="en-US"/>
          </a:p>
          <a:p>
            <a:endParaRPr lang="en-US"/>
          </a:p>
        </p:txBody>
      </p:sp>
      <p:sp>
        <p:nvSpPr>
          <p:cNvPr id="5" name="Slide Image Placeholder 4">
            <a:extLst>
              <a:ext uri="{FF2B5EF4-FFF2-40B4-BE49-F238E27FC236}">
                <a16:creationId xmlns:a16="http://schemas.microsoft.com/office/drawing/2014/main" id="{440482A8-AC59-15BE-1000-07412AD5101E}"/>
              </a:ext>
            </a:extLst>
          </p:cNvPr>
          <p:cNvSpPr>
            <a:spLocks noGrp="1" noRot="1" noChangeAspect="1"/>
          </p:cNvSpPr>
          <p:nvPr>
            <p:ph type="sldImg"/>
          </p:nvPr>
        </p:nvSpPr>
        <p:spPr/>
      </p:sp>
    </p:spTree>
    <p:extLst>
      <p:ext uri="{BB962C8B-B14F-4D97-AF65-F5344CB8AC3E}">
        <p14:creationId xmlns:p14="http://schemas.microsoft.com/office/powerpoint/2010/main" val="166564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Now, take a moment to watch the </a:t>
            </a:r>
            <a:r>
              <a:rPr lang="en-US" dirty="0">
                <a:hlinkClick r:id="rId3"/>
              </a:rPr>
              <a:t>Amazon Glacier demo</a:t>
            </a:r>
            <a:r>
              <a:rPr lang="en-US" dirty="0"/>
              <a:t>. The recording runs a little over 2 minutes, and it reinforces many of the concepts that were discussed in this section of the module.</a:t>
            </a:r>
          </a:p>
          <a:p>
            <a:endParaRPr lang="en-US" dirty="0"/>
          </a:p>
          <a:p>
            <a:r>
              <a:rPr lang="en-US" dirty="0"/>
              <a:t>The demonstration shows how to configure the following resources by using the AWS Management Console. The demonstration shows how to:</a:t>
            </a:r>
          </a:p>
          <a:p>
            <a:pPr marL="171450" indent="-171450">
              <a:buFont typeface="Arial" panose="020B0604020202020204" pitchFamily="34" charset="0"/>
              <a:buChar char="•"/>
            </a:pPr>
            <a:r>
              <a:rPr lang="en-US" dirty="0"/>
              <a:t>Create an Amazon Glacier vault.</a:t>
            </a:r>
          </a:p>
          <a:p>
            <a:pPr marL="171450" indent="-171450">
              <a:buFont typeface="Arial" panose="020B0604020202020204" pitchFamily="34" charset="0"/>
              <a:buChar char="•"/>
            </a:pPr>
            <a:r>
              <a:rPr lang="en-US" dirty="0"/>
              <a:t>Upload archived items to the vault using a third-party graphical interface tool.</a:t>
            </a:r>
          </a:p>
        </p:txBody>
      </p:sp>
      <p:sp>
        <p:nvSpPr>
          <p:cNvPr id="5" name="Slide Image Placeholder 4">
            <a:extLst>
              <a:ext uri="{FF2B5EF4-FFF2-40B4-BE49-F238E27FC236}">
                <a16:creationId xmlns:a16="http://schemas.microsoft.com/office/drawing/2014/main" id="{5E26879E-BEBE-7994-3542-1B2930DABC0C}"/>
              </a:ext>
            </a:extLst>
          </p:cNvPr>
          <p:cNvSpPr>
            <a:spLocks noGrp="1" noRot="1" noChangeAspect="1"/>
          </p:cNvSpPr>
          <p:nvPr>
            <p:ph type="sldImg"/>
          </p:nvPr>
        </p:nvSpPr>
        <p:spPr/>
      </p:sp>
    </p:spTree>
    <p:extLst>
      <p:ext uri="{BB962C8B-B14F-4D97-AF65-F5344CB8AC3E}">
        <p14:creationId xmlns:p14="http://schemas.microsoft.com/office/powerpoint/2010/main" val="17185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this educator-led activity, you will be asked to log in to the AWS Management Console. The activity instructions are on the next slide. You will be challenged to answer five questions. The educator will lead the class in a discussion of each question, and reveal the correct answers.</a:t>
            </a:r>
          </a:p>
        </p:txBody>
      </p:sp>
      <p:sp>
        <p:nvSpPr>
          <p:cNvPr id="5" name="Slide Image Placeholder 4">
            <a:extLst>
              <a:ext uri="{FF2B5EF4-FFF2-40B4-BE49-F238E27FC236}">
                <a16:creationId xmlns:a16="http://schemas.microsoft.com/office/drawing/2014/main" id="{4C52CABE-FDD0-6747-A677-7A691E8C2BE5}"/>
              </a:ext>
            </a:extLst>
          </p:cNvPr>
          <p:cNvSpPr>
            <a:spLocks noGrp="1" noRot="1" noChangeAspect="1"/>
          </p:cNvSpPr>
          <p:nvPr>
            <p:ph type="sldImg"/>
          </p:nvPr>
        </p:nvSpPr>
        <p:spPr/>
      </p:sp>
    </p:spTree>
    <p:extLst>
      <p:ext uri="{BB962C8B-B14F-4D97-AF65-F5344CB8AC3E}">
        <p14:creationId xmlns:p14="http://schemas.microsoft.com/office/powerpoint/2010/main" val="2934264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
        <p:nvSpPr>
          <p:cNvPr id="5" name="Slide Image Placeholder 4">
            <a:extLst>
              <a:ext uri="{FF2B5EF4-FFF2-40B4-BE49-F238E27FC236}">
                <a16:creationId xmlns:a16="http://schemas.microsoft.com/office/drawing/2014/main" id="{4C55E48D-1DDF-0915-1CFF-BDE4D8D3683B}"/>
              </a:ext>
            </a:extLst>
          </p:cNvPr>
          <p:cNvSpPr>
            <a:spLocks noGrp="1" noRot="1" noChangeAspect="1"/>
          </p:cNvSpPr>
          <p:nvPr>
            <p:ph type="sldImg"/>
          </p:nvPr>
        </p:nvSpPr>
        <p:spPr/>
      </p:sp>
    </p:spTree>
    <p:extLst>
      <p:ext uri="{BB962C8B-B14F-4D97-AF65-F5344CB8AC3E}">
        <p14:creationId xmlns:p14="http://schemas.microsoft.com/office/powerpoint/2010/main" val="3424660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
        <p:nvSpPr>
          <p:cNvPr id="5" name="Slide Image Placeholder 4">
            <a:extLst>
              <a:ext uri="{FF2B5EF4-FFF2-40B4-BE49-F238E27FC236}">
                <a16:creationId xmlns:a16="http://schemas.microsoft.com/office/drawing/2014/main" id="{86DE232C-C3B5-DD22-F003-81475F1FF30F}"/>
              </a:ext>
            </a:extLst>
          </p:cNvPr>
          <p:cNvSpPr>
            <a:spLocks noGrp="1" noRot="1" noChangeAspect="1"/>
          </p:cNvSpPr>
          <p:nvPr>
            <p:ph type="sldImg"/>
          </p:nvPr>
        </p:nvSpPr>
        <p:spPr/>
      </p:sp>
    </p:spTree>
    <p:extLst>
      <p:ext uri="{BB962C8B-B14F-4D97-AF65-F5344CB8AC3E}">
        <p14:creationId xmlns:p14="http://schemas.microsoft.com/office/powerpoint/2010/main" val="3090499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
        <p:nvSpPr>
          <p:cNvPr id="5" name="Slide Image Placeholder 4">
            <a:extLst>
              <a:ext uri="{FF2B5EF4-FFF2-40B4-BE49-F238E27FC236}">
                <a16:creationId xmlns:a16="http://schemas.microsoft.com/office/drawing/2014/main" id="{CEDAE19E-A0C4-9AA8-899D-95C01CB45847}"/>
              </a:ext>
            </a:extLst>
          </p:cNvPr>
          <p:cNvSpPr>
            <a:spLocks noGrp="1" noRot="1" noChangeAspect="1"/>
          </p:cNvSpPr>
          <p:nvPr>
            <p:ph type="sldImg"/>
          </p:nvPr>
        </p:nvSpPr>
        <p:spPr/>
      </p:sp>
    </p:spTree>
    <p:extLst>
      <p:ext uri="{BB962C8B-B14F-4D97-AF65-F5344CB8AC3E}">
        <p14:creationId xmlns:p14="http://schemas.microsoft.com/office/powerpoint/2010/main" val="2096600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EBS provides persistent block storage volumes for use with Amazon EC2 instances. Persistent storage is any data storage device that retains data after power to that device is shut off. It is also sometimes called non-volatile storage. </a:t>
            </a:r>
          </a:p>
          <a:p>
            <a:endParaRPr lang="en-US" dirty="0"/>
          </a:p>
          <a:p>
            <a:r>
              <a:rPr lang="en-US" dirty="0"/>
              <a:t>Each Amazon EBS volume is automatically replicated within its Availability Zone to protect you from component failure. It is designed for high availability and durability. Amazon EBS volumes provide the consistent and low-latency performance that is needed to run your workloads. </a:t>
            </a:r>
          </a:p>
          <a:p>
            <a:endParaRPr lang="en-US" dirty="0"/>
          </a:p>
          <a:p>
            <a:r>
              <a:rPr lang="en-US" dirty="0"/>
              <a:t>With Amazon EBS, you can scale your usage up or down within minutes, while paying a low price for only what you provision.</a:t>
            </a:r>
          </a:p>
          <a:p>
            <a:pPr lvl="1"/>
            <a:endParaRPr lang="en-US" dirty="0"/>
          </a:p>
          <a:p>
            <a:endParaRPr lang="en-US" dirty="0"/>
          </a:p>
        </p:txBody>
      </p:sp>
      <p:sp>
        <p:nvSpPr>
          <p:cNvPr id="5" name="Slide Image Placeholder 4">
            <a:extLst>
              <a:ext uri="{FF2B5EF4-FFF2-40B4-BE49-F238E27FC236}">
                <a16:creationId xmlns:a16="http://schemas.microsoft.com/office/drawing/2014/main" id="{03E20744-BBD2-3D7F-4982-BF296B6697CA}"/>
              </a:ext>
            </a:extLst>
          </p:cNvPr>
          <p:cNvSpPr>
            <a:spLocks noGrp="1" noRot="1" noChangeAspect="1"/>
          </p:cNvSpPr>
          <p:nvPr>
            <p:ph type="sldImg"/>
          </p:nvPr>
        </p:nvSpPr>
        <p:spPr/>
      </p:sp>
    </p:spTree>
    <p:extLst>
      <p:ext uri="{BB962C8B-B14F-4D97-AF65-F5344CB8AC3E}">
        <p14:creationId xmlns:p14="http://schemas.microsoft.com/office/powerpoint/2010/main" val="3243198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It’s now time to review the module, and wrap up with a knowledge check and a discussion of a practice certification exam question.</a:t>
            </a:r>
          </a:p>
        </p:txBody>
      </p:sp>
      <p:sp>
        <p:nvSpPr>
          <p:cNvPr id="5" name="Slide Image Placeholder 4">
            <a:extLst>
              <a:ext uri="{FF2B5EF4-FFF2-40B4-BE49-F238E27FC236}">
                <a16:creationId xmlns:a16="http://schemas.microsoft.com/office/drawing/2014/main" id="{40708D21-C301-0021-748A-45F67BAA431C}"/>
              </a:ext>
            </a:extLst>
          </p:cNvPr>
          <p:cNvSpPr>
            <a:spLocks noGrp="1" noRot="1" noChangeAspect="1"/>
          </p:cNvSpPr>
          <p:nvPr>
            <p:ph type="sldImg"/>
          </p:nvPr>
        </p:nvSpPr>
        <p:spPr/>
      </p:sp>
    </p:spTree>
    <p:extLst>
      <p:ext uri="{BB962C8B-B14F-4D97-AF65-F5344CB8AC3E}">
        <p14:creationId xmlns:p14="http://schemas.microsoft.com/office/powerpoint/2010/main" val="411755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summary, in this module, you learned how to:</a:t>
            </a:r>
          </a:p>
          <a:p>
            <a:pPr marL="171450" lvl="0" indent="-171450">
              <a:buFont typeface="Arial" panose="020B0604020202020204" pitchFamily="34" charset="0"/>
              <a:buChar char="•"/>
            </a:pPr>
            <a:r>
              <a:rPr lang="en-US"/>
              <a:t>Identify the different types of storage</a:t>
            </a:r>
          </a:p>
          <a:p>
            <a:pPr marL="171450" lvl="0" indent="-171450">
              <a:buFont typeface="Arial" panose="020B0604020202020204" pitchFamily="34" charset="0"/>
              <a:buChar char="•"/>
            </a:pPr>
            <a:r>
              <a:rPr lang="en-US"/>
              <a:t>Explain Amazon S3</a:t>
            </a:r>
          </a:p>
          <a:p>
            <a:pPr marL="171450" lvl="0" indent="-171450">
              <a:buFont typeface="Arial" panose="020B0604020202020204" pitchFamily="34" charset="0"/>
              <a:buChar char="•"/>
            </a:pPr>
            <a:r>
              <a:rPr lang="en-US"/>
              <a:t>Identify the functionality in Amazon S3</a:t>
            </a:r>
          </a:p>
          <a:p>
            <a:pPr marL="171450" lvl="0" indent="-171450">
              <a:buFont typeface="Arial" panose="020B0604020202020204" pitchFamily="34" charset="0"/>
              <a:buChar char="•"/>
            </a:pPr>
            <a:r>
              <a:rPr lang="en-US"/>
              <a:t>Explain Amazon EBS</a:t>
            </a:r>
          </a:p>
          <a:p>
            <a:pPr marL="171450" lvl="0" indent="-171450">
              <a:buFont typeface="Arial" panose="020B0604020202020204" pitchFamily="34" charset="0"/>
              <a:buChar char="•"/>
            </a:pPr>
            <a:r>
              <a:rPr lang="en-US"/>
              <a:t>Identify the functionality in Amazon EBS</a:t>
            </a:r>
          </a:p>
          <a:p>
            <a:pPr marL="171450" lvl="0" indent="-171450">
              <a:buFont typeface="Arial" panose="020B0604020202020204" pitchFamily="34" charset="0"/>
              <a:buChar char="•"/>
            </a:pPr>
            <a:r>
              <a:rPr lang="en-US"/>
              <a:t>Perform functions in Amazon EBS to build an Amazon EC2 storage solution </a:t>
            </a:r>
          </a:p>
          <a:p>
            <a:pPr marL="171450" lvl="0" indent="-171450">
              <a:buFont typeface="Arial" panose="020B0604020202020204" pitchFamily="34" charset="0"/>
              <a:buChar char="•"/>
            </a:pPr>
            <a:r>
              <a:rPr lang="en-US"/>
              <a:t>Explain Amazon EFS</a:t>
            </a:r>
          </a:p>
          <a:p>
            <a:pPr marL="171450" lvl="0" indent="-171450">
              <a:buFont typeface="Arial" panose="020B0604020202020204" pitchFamily="34" charset="0"/>
              <a:buChar char="•"/>
            </a:pPr>
            <a:r>
              <a:rPr lang="en-US"/>
              <a:t>Identify the functionality in Amazon EFS</a:t>
            </a:r>
          </a:p>
          <a:p>
            <a:pPr marL="171450" lvl="0" indent="-171450">
              <a:buFont typeface="Arial" panose="020B0604020202020204" pitchFamily="34" charset="0"/>
              <a:buChar char="•"/>
            </a:pPr>
            <a:r>
              <a:rPr lang="en-US"/>
              <a:t>Explain Amazon S3 Glacier</a:t>
            </a:r>
          </a:p>
          <a:p>
            <a:pPr marL="171450" lvl="0" indent="-171450">
              <a:buFont typeface="Arial" panose="020B0604020202020204" pitchFamily="34" charset="0"/>
              <a:buChar char="•"/>
            </a:pPr>
            <a:r>
              <a:rPr lang="en-US"/>
              <a:t>Identify the functionality in Amazon S3 Glacier</a:t>
            </a:r>
          </a:p>
          <a:p>
            <a:pPr marL="171450" lvl="0" indent="-171450">
              <a:buFont typeface="Arial" panose="020B0604020202020204" pitchFamily="34" charset="0"/>
              <a:buChar char="•"/>
            </a:pPr>
            <a:r>
              <a:rPr lang="en-US"/>
              <a:t>Differentiate between Amazon EBS, Amazon S3, Amazon EFS, and Amazon S3 Glacier</a:t>
            </a:r>
          </a:p>
          <a:p>
            <a:pPr lvl="0"/>
            <a:endParaRPr lang="en-US"/>
          </a:p>
        </p:txBody>
      </p:sp>
      <p:sp>
        <p:nvSpPr>
          <p:cNvPr id="5" name="Slide Image Placeholder 4">
            <a:extLst>
              <a:ext uri="{FF2B5EF4-FFF2-40B4-BE49-F238E27FC236}">
                <a16:creationId xmlns:a16="http://schemas.microsoft.com/office/drawing/2014/main" id="{4CEA9B7F-B8FF-3A39-54BA-24D6CF1379C3}"/>
              </a:ext>
            </a:extLst>
          </p:cNvPr>
          <p:cNvSpPr>
            <a:spLocks noGrp="1" noRot="1" noChangeAspect="1"/>
          </p:cNvSpPr>
          <p:nvPr>
            <p:ph type="sldImg"/>
          </p:nvPr>
        </p:nvSpPr>
        <p:spPr/>
      </p:sp>
    </p:spTree>
    <p:extLst>
      <p:ext uri="{BB962C8B-B14F-4D97-AF65-F5344CB8AC3E}">
        <p14:creationId xmlns:p14="http://schemas.microsoft.com/office/powerpoint/2010/main" val="718544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Complete the knowledge check for this module.</a:t>
            </a:r>
          </a:p>
          <a:p>
            <a:endParaRPr lang="en-US"/>
          </a:p>
        </p:txBody>
      </p:sp>
      <p:sp>
        <p:nvSpPr>
          <p:cNvPr id="5" name="Slide Image Placeholder 4">
            <a:extLst>
              <a:ext uri="{FF2B5EF4-FFF2-40B4-BE49-F238E27FC236}">
                <a16:creationId xmlns:a16="http://schemas.microsoft.com/office/drawing/2014/main" id="{CB4687F5-FE48-D516-1020-663E37B674D8}"/>
              </a:ext>
            </a:extLst>
          </p:cNvPr>
          <p:cNvSpPr>
            <a:spLocks noGrp="1" noRot="1" noChangeAspect="1"/>
          </p:cNvSpPr>
          <p:nvPr>
            <p:ph type="sldImg"/>
          </p:nvPr>
        </p:nvSpPr>
        <p:spPr/>
      </p:sp>
    </p:spTree>
    <p:extLst>
      <p:ext uri="{BB962C8B-B14F-4D97-AF65-F5344CB8AC3E}">
        <p14:creationId xmlns:p14="http://schemas.microsoft.com/office/powerpoint/2010/main" val="16731974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Look at the answer choices and rule them out based on the keywords.</a:t>
            </a:r>
          </a:p>
        </p:txBody>
      </p:sp>
      <p:sp>
        <p:nvSpPr>
          <p:cNvPr id="5" name="Slide Image Placeholder 4">
            <a:extLst>
              <a:ext uri="{FF2B5EF4-FFF2-40B4-BE49-F238E27FC236}">
                <a16:creationId xmlns:a16="http://schemas.microsoft.com/office/drawing/2014/main" id="{8EF2801D-6744-0B30-2614-406BFE561CDD}"/>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following are the keywords to recognize: “not frequently accessed” and “cost-effective solution</a:t>
            </a:r>
            <a:r>
              <a:rPr lang="en-US" dirty="0"/>
              <a:t>.”</a:t>
            </a:r>
            <a:endParaRPr lang="en-US"/>
          </a:p>
          <a:p>
            <a:endParaRPr lang="en-US"/>
          </a:p>
          <a:p>
            <a:r>
              <a:rPr lang="en-US"/>
              <a:t>The correct answer is </a:t>
            </a:r>
            <a:r>
              <a:rPr lang="en-US" b="1"/>
              <a:t>B. Amazon Simple Storage Service Glacier</a:t>
            </a:r>
            <a:r>
              <a:rPr lang="en-US"/>
              <a:t>.</a:t>
            </a:r>
          </a:p>
          <a:p>
            <a:endParaRPr lang="en-US"/>
          </a:p>
          <a:p>
            <a:r>
              <a:rPr lang="en-US"/>
              <a:t>Incorrect answers:</a:t>
            </a:r>
          </a:p>
          <a:p>
            <a:pPr lvl="0"/>
            <a:r>
              <a:rPr lang="en-US"/>
              <a:t>Answer A: AWS Storage Gateway</a:t>
            </a:r>
          </a:p>
          <a:p>
            <a:pPr lvl="0"/>
            <a:r>
              <a:rPr lang="en-US"/>
              <a:t>Answer C: Amazon Elastic Block Store (Amazon EBS)</a:t>
            </a:r>
          </a:p>
          <a:p>
            <a:pPr lvl="0"/>
            <a:r>
              <a:rPr lang="en-US"/>
              <a:t>Answer D: Amazon Simple Storage Service (Amazon </a:t>
            </a:r>
            <a:r>
              <a:rPr lang="en-US" err="1"/>
              <a:t>S3</a:t>
            </a:r>
            <a:r>
              <a:rPr lang="en-US"/>
              <a:t>)</a:t>
            </a:r>
          </a:p>
        </p:txBody>
      </p:sp>
      <p:sp>
        <p:nvSpPr>
          <p:cNvPr id="5" name="Slide Image Placeholder 4">
            <a:extLst>
              <a:ext uri="{FF2B5EF4-FFF2-40B4-BE49-F238E27FC236}">
                <a16:creationId xmlns:a16="http://schemas.microsoft.com/office/drawing/2014/main" id="{56AD24FC-9612-CF50-13EF-545BBCC51CEB}"/>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want to learn more about the topics covered in this module, you might find the following additional resources helpful:</a:t>
            </a:r>
          </a:p>
          <a:p>
            <a:pPr marL="171450" marR="0" lvl="0" indent="-171450">
              <a:spcBef>
                <a:spcPts val="0"/>
              </a:spcBef>
              <a:spcAft>
                <a:spcPts val="0"/>
              </a:spcAft>
              <a:buFont typeface="Arial" panose="020B0604020202020204" pitchFamily="34" charset="0"/>
              <a:buChar char="•"/>
              <a:tabLst>
                <a:tab pos="457200" algn="l"/>
              </a:tabLst>
            </a:pPr>
            <a:r>
              <a:rPr lang="en-US" dirty="0">
                <a:effectLst/>
                <a:ea typeface="Calibri" panose="020F0502020204030204" pitchFamily="34" charset="0"/>
                <a:cs typeface="Times New Roman" panose="02020603050405020304" pitchFamily="18" charset="0"/>
              </a:rPr>
              <a:t>AWS Storage page: </a:t>
            </a:r>
            <a:r>
              <a:rPr lang="en-GB" u="sng" dirty="0">
                <a:solidFill>
                  <a:srgbClr val="0563C1"/>
                </a:solidFill>
                <a:effectLst/>
                <a:ea typeface="Calibri" panose="020F0502020204030204" pitchFamily="34" charset="0"/>
                <a:cs typeface="Times New Roman" panose="02020603050405020304" pitchFamily="18" charset="0"/>
                <a:hlinkClick r:id="rId3"/>
              </a:rPr>
              <a:t>https://aws.amazon.com/products/storage/</a:t>
            </a:r>
            <a:endParaRPr lang="en-US" dirty="0">
              <a:effectLst/>
              <a:ea typeface="Calibri" panose="020F0502020204030204" pitchFamily="34" charset="0"/>
              <a:cs typeface="Times New Roman" panose="02020603050405020304" pitchFamily="18" charset="0"/>
            </a:endParaRPr>
          </a:p>
          <a:p>
            <a:pPr marL="171450" marR="0" lvl="0" indent="-171450">
              <a:spcBef>
                <a:spcPts val="0"/>
              </a:spcBef>
              <a:spcAft>
                <a:spcPts val="0"/>
              </a:spcAft>
              <a:buFont typeface="Arial" panose="020B0604020202020204" pitchFamily="34" charset="0"/>
              <a:buChar char="•"/>
              <a:tabLst>
                <a:tab pos="457200" algn="l"/>
              </a:tabLst>
            </a:pPr>
            <a:r>
              <a:rPr lang="en-US" dirty="0">
                <a:effectLst/>
                <a:ea typeface="Calibri" panose="020F0502020204030204" pitchFamily="34" charset="0"/>
                <a:cs typeface="Times New Roman" panose="02020603050405020304" pitchFamily="18" charset="0"/>
              </a:rPr>
              <a:t>Storage Overview: </a:t>
            </a:r>
            <a:r>
              <a:rPr lang="en-GB" u="sng" dirty="0">
                <a:solidFill>
                  <a:srgbClr val="0563C1"/>
                </a:solidFill>
                <a:effectLst/>
                <a:ea typeface="Calibri" panose="020F0502020204030204" pitchFamily="34" charset="0"/>
                <a:cs typeface="Times New Roman" panose="02020603050405020304" pitchFamily="18" charset="0"/>
                <a:hlinkClick r:id="rId4"/>
              </a:rPr>
              <a:t>https://docs.aws.amazon.com/whitepapers/latest/aws-overview/storage-services.html</a:t>
            </a:r>
            <a:endParaRPr lang="en-US" dirty="0">
              <a:effectLst/>
              <a:ea typeface="Calibri" panose="020F0502020204030204" pitchFamily="34" charset="0"/>
              <a:cs typeface="Times New Roman" panose="02020603050405020304" pitchFamily="18" charset="0"/>
            </a:endParaRPr>
          </a:p>
          <a:p>
            <a:pPr marL="171450" marR="0" lvl="0" indent="-171450">
              <a:spcBef>
                <a:spcPts val="0"/>
              </a:spcBef>
              <a:spcAft>
                <a:spcPts val="0"/>
              </a:spcAft>
              <a:buFont typeface="Arial" panose="020B0604020202020204" pitchFamily="34" charset="0"/>
              <a:buChar char="•"/>
              <a:tabLst>
                <a:tab pos="457200" algn="l"/>
              </a:tabLst>
            </a:pPr>
            <a:r>
              <a:rPr lang="en-US" dirty="0">
                <a:effectLst/>
                <a:ea typeface="Calibri" panose="020F0502020204030204" pitchFamily="34" charset="0"/>
                <a:cs typeface="Times New Roman" panose="02020603050405020304" pitchFamily="18" charset="0"/>
              </a:rPr>
              <a:t>Recovering files from an Amazon EBS volume backup: </a:t>
            </a:r>
            <a:r>
              <a:rPr lang="en-GB" u="sng" dirty="0">
                <a:solidFill>
                  <a:srgbClr val="0563C1"/>
                </a:solidFill>
                <a:effectLst/>
                <a:ea typeface="Calibri" panose="020F0502020204030204" pitchFamily="34" charset="0"/>
                <a:cs typeface="Times New Roman" panose="02020603050405020304" pitchFamily="18" charset="0"/>
                <a:hlinkClick r:id="rId5"/>
              </a:rPr>
              <a:t>https://aws.amazon.com/blogs/compute/recovering-files-from-an-amazon-ebs-volume-backup/</a:t>
            </a:r>
            <a:endParaRPr lang="en-US" u="sng" dirty="0">
              <a:solidFill>
                <a:srgbClr val="0563C1"/>
              </a:solidFill>
              <a:ea typeface="Calibri" panose="020F0502020204030204" pitchFamily="34" charset="0"/>
              <a:cs typeface="Times New Roman" panose="02020603050405020304" pitchFamily="18" charset="0"/>
            </a:endParaRPr>
          </a:p>
          <a:p>
            <a:pPr marL="171450" marR="0" lvl="0" indent="-171450">
              <a:spcBef>
                <a:spcPts val="0"/>
              </a:spcBef>
              <a:spcAft>
                <a:spcPts val="0"/>
              </a:spcAft>
              <a:buFont typeface="Arial" panose="020B0604020202020204" pitchFamily="34" charset="0"/>
              <a:buChar char="•"/>
              <a:tabLst>
                <a:tab pos="457200" algn="l"/>
              </a:tabLst>
            </a:pPr>
            <a:r>
              <a:rPr lang="en-US" dirty="0">
                <a:effectLst/>
                <a:ea typeface="Calibri" panose="020F0502020204030204" pitchFamily="34" charset="0"/>
                <a:cs typeface="Times New Roman" panose="02020603050405020304" pitchFamily="18" charset="0"/>
              </a:rPr>
              <a:t>Confused by AWS Storage Options? </a:t>
            </a:r>
            <a:r>
              <a:rPr lang="en-US" dirty="0" err="1">
                <a:effectLst/>
                <a:ea typeface="Calibri" panose="020F0502020204030204" pitchFamily="34" charset="0"/>
                <a:cs typeface="Times New Roman" panose="02020603050405020304" pitchFamily="18" charset="0"/>
              </a:rPr>
              <a:t>S3</a:t>
            </a:r>
            <a:r>
              <a:rPr lang="en-US" dirty="0">
                <a:effectLst/>
                <a:ea typeface="Calibri" panose="020F0502020204030204" pitchFamily="34" charset="0"/>
                <a:cs typeface="Times New Roman" panose="02020603050405020304" pitchFamily="18" charset="0"/>
              </a:rPr>
              <a:t>, </a:t>
            </a:r>
            <a:r>
              <a:rPr lang="en-US" dirty="0" err="1">
                <a:effectLst/>
                <a:ea typeface="Calibri" panose="020F0502020204030204" pitchFamily="34" charset="0"/>
                <a:cs typeface="Times New Roman" panose="02020603050405020304" pitchFamily="18" charset="0"/>
              </a:rPr>
              <a:t>EFS</a:t>
            </a:r>
            <a:r>
              <a:rPr lang="en-US" dirty="0">
                <a:effectLst/>
                <a:ea typeface="Calibri" panose="020F0502020204030204" pitchFamily="34" charset="0"/>
                <a:cs typeface="Times New Roman" panose="02020603050405020304" pitchFamily="18" charset="0"/>
              </a:rPr>
              <a:t>, EBS Explained: </a:t>
            </a:r>
            <a:r>
              <a:rPr lang="en-GB" u="sng" dirty="0">
                <a:solidFill>
                  <a:srgbClr val="0563C1"/>
                </a:solidFill>
                <a:effectLst/>
                <a:ea typeface="Calibri" panose="020F0502020204030204" pitchFamily="34" charset="0"/>
                <a:cs typeface="Times New Roman" panose="02020603050405020304" pitchFamily="18" charset="0"/>
                <a:hlinkClick r:id="rId6"/>
              </a:rPr>
              <a:t>https://dzone.com/articles/confused-by-aws-storage-options-s3-ebs-amp-efs-explained</a:t>
            </a:r>
            <a:endParaRPr lang="en-US" dirty="0"/>
          </a:p>
        </p:txBody>
      </p:sp>
      <p:sp>
        <p:nvSpPr>
          <p:cNvPr id="5" name="Slide Image Placeholder 4">
            <a:extLst>
              <a:ext uri="{FF2B5EF4-FFF2-40B4-BE49-F238E27FC236}">
                <a16:creationId xmlns:a16="http://schemas.microsoft.com/office/drawing/2014/main" id="{3CBFAEAC-B166-3093-8C65-9AD433F80D22}"/>
              </a:ext>
            </a:extLst>
          </p:cNvPr>
          <p:cNvSpPr>
            <a:spLocks noGrp="1" noRot="1" noChangeAspect="1"/>
          </p:cNvSpPr>
          <p:nvPr>
            <p:ph type="sldImg"/>
          </p:nvPr>
        </p:nvSpPr>
        <p:spPr/>
      </p:sp>
    </p:spTree>
    <p:extLst>
      <p:ext uri="{BB962C8B-B14F-4D97-AF65-F5344CB8AC3E}">
        <p14:creationId xmlns:p14="http://schemas.microsoft.com/office/powerpoint/2010/main" val="3638791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Thank you for completing this module.</a:t>
            </a:r>
          </a:p>
        </p:txBody>
      </p:sp>
      <p:sp>
        <p:nvSpPr>
          <p:cNvPr id="5" name="Slide Image Placeholder 4">
            <a:extLst>
              <a:ext uri="{FF2B5EF4-FFF2-40B4-BE49-F238E27FC236}">
                <a16:creationId xmlns:a16="http://schemas.microsoft.com/office/drawing/2014/main" id="{93031D68-3791-250C-8111-8A65489FB00F}"/>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happens if you want to change one character in a 1-GB file? With block storage, you change only the block that contains the character. With object storage, the entire file must be updated. </a:t>
            </a:r>
          </a:p>
          <a:p>
            <a:r>
              <a:rPr lang="en-US" dirty="0"/>
              <a:t> </a:t>
            </a:r>
          </a:p>
          <a:p>
            <a:r>
              <a:rPr lang="en-US" dirty="0"/>
              <a:t>One critical difference between some storage types is whether they offer block-level storage or object-level storage. </a:t>
            </a:r>
          </a:p>
          <a:p>
            <a:r>
              <a:rPr lang="en-US" dirty="0"/>
              <a:t> </a:t>
            </a:r>
          </a:p>
          <a:p>
            <a:r>
              <a:rPr lang="en-US" dirty="0"/>
              <a:t>This difference has a major effect on the throughput, latency, and cost of your storage solution. Block storage solutions are typically faster and use less bandwidth, but they can cost more than object-level storage.</a:t>
            </a:r>
          </a:p>
        </p:txBody>
      </p:sp>
      <p:sp>
        <p:nvSpPr>
          <p:cNvPr id="5" name="Slide Image Placeholder 4">
            <a:extLst>
              <a:ext uri="{FF2B5EF4-FFF2-40B4-BE49-F238E27FC236}">
                <a16:creationId xmlns:a16="http://schemas.microsoft.com/office/drawing/2014/main" id="{4BF04441-811C-2FF0-0B84-98639C96BC84}"/>
              </a:ext>
            </a:extLst>
          </p:cNvPr>
          <p:cNvSpPr>
            <a:spLocks noGrp="1" noRot="1" noChangeAspect="1"/>
          </p:cNvSpPr>
          <p:nvPr>
            <p:ph type="sldImg"/>
          </p:nvPr>
        </p:nvSpPr>
        <p:spPr/>
      </p:sp>
    </p:spTree>
    <p:extLst>
      <p:ext uri="{BB962C8B-B14F-4D97-AF65-F5344CB8AC3E}">
        <p14:creationId xmlns:p14="http://schemas.microsoft.com/office/powerpoint/2010/main" val="43242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41887"/>
          </a:xfrm>
        </p:spPr>
        <p:txBody>
          <a:bodyPr/>
          <a:lstStyle/>
          <a:p>
            <a:r>
              <a:rPr lang="en-US" dirty="0"/>
              <a:t>Amazon EBS enables you to create individual storage volumes and attach them to an Amazon EC2 instance. Amazon EBS offers block-level storage, where its volumes are automatically replicated within its Availability Zone. Amazon EBS is designed to provide durable, detachable, block-level storage (which is like an external hard drive) for your Amazon EC2 instances. Because they are directly attached to the instances, they can provide low latency between where the data is stored and where it might be used on the instance. </a:t>
            </a:r>
          </a:p>
          <a:p>
            <a:r>
              <a:rPr lang="en-US" dirty="0"/>
              <a:t> </a:t>
            </a:r>
          </a:p>
          <a:p>
            <a:r>
              <a:rPr lang="en-US" dirty="0"/>
              <a:t>For this reason, they can be used to run a database with an Amazon EC2 instance. Amazon EBS volumes are included as part of the backup of your instances into Amazon Machine Images (or AMIs). AMIs are stored in Amazon S3 and can be reused to create new Amazon EC2 instances later.</a:t>
            </a:r>
          </a:p>
          <a:p>
            <a:endParaRPr lang="en-US" dirty="0"/>
          </a:p>
          <a:p>
            <a:r>
              <a:rPr lang="en-US" dirty="0"/>
              <a:t>A backup of an Amazon EBS volume is called a snapshot. The first snapshot is called the baseline snapshot. Any other snapshot after the baseline captures only what is different from the previous snapshot. </a:t>
            </a:r>
          </a:p>
          <a:p>
            <a:r>
              <a:rPr lang="en-US" dirty="0"/>
              <a:t> </a:t>
            </a:r>
          </a:p>
          <a:p>
            <a:r>
              <a:rPr lang="en-US" dirty="0"/>
              <a:t>Amazon EBS volumes uses include: </a:t>
            </a:r>
          </a:p>
          <a:p>
            <a:pPr marL="171450" lvl="0" indent="-171450">
              <a:buFont typeface="Arial" panose="020B0604020202020204" pitchFamily="34" charset="0"/>
              <a:buChar char="•"/>
            </a:pPr>
            <a:r>
              <a:rPr lang="en-US" dirty="0"/>
              <a:t>Boot volumes and storage for Amazon EC2 instances</a:t>
            </a:r>
          </a:p>
          <a:p>
            <a:pPr marL="171450" lvl="0" indent="-171450">
              <a:buFont typeface="Arial" panose="020B0604020202020204" pitchFamily="34" charset="0"/>
              <a:buChar char="•"/>
            </a:pPr>
            <a:r>
              <a:rPr lang="en-US" dirty="0"/>
              <a:t>Data storage with a file system</a:t>
            </a:r>
          </a:p>
          <a:p>
            <a:pPr marL="171450" lvl="0" indent="-171450">
              <a:buFont typeface="Arial" panose="020B0604020202020204" pitchFamily="34" charset="0"/>
              <a:buChar char="•"/>
            </a:pPr>
            <a:r>
              <a:rPr lang="en-US" dirty="0"/>
              <a:t>Database hosts</a:t>
            </a:r>
          </a:p>
          <a:p>
            <a:pPr marL="171450" lvl="0" indent="-171450">
              <a:buFont typeface="Arial" panose="020B0604020202020204" pitchFamily="34" charset="0"/>
              <a:buChar char="•"/>
            </a:pPr>
            <a:r>
              <a:rPr lang="en-US" dirty="0"/>
              <a:t>Enterprise applications</a:t>
            </a:r>
          </a:p>
          <a:p>
            <a:endParaRPr lang="en-US" dirty="0"/>
          </a:p>
          <a:p>
            <a:endParaRPr lang="en-US" dirty="0"/>
          </a:p>
          <a:p>
            <a:endParaRPr lang="en-US" dirty="0"/>
          </a:p>
        </p:txBody>
      </p:sp>
      <p:sp>
        <p:nvSpPr>
          <p:cNvPr id="5" name="Slide Image Placeholder 4">
            <a:extLst>
              <a:ext uri="{FF2B5EF4-FFF2-40B4-BE49-F238E27FC236}">
                <a16:creationId xmlns:a16="http://schemas.microsoft.com/office/drawing/2014/main" id="{B11B51CA-4D33-4B0C-BC6C-6368E8578085}"/>
              </a:ext>
            </a:extLst>
          </p:cNvPr>
          <p:cNvSpPr>
            <a:spLocks noGrp="1" noRot="1" noChangeAspect="1"/>
          </p:cNvSpPr>
          <p:nvPr>
            <p:ph type="sldImg"/>
          </p:nvPr>
        </p:nvSpPr>
        <p:spPr/>
      </p:sp>
    </p:spTree>
    <p:extLst>
      <p:ext uri="{BB962C8B-B14F-4D97-AF65-F5344CB8AC3E}">
        <p14:creationId xmlns:p14="http://schemas.microsoft.com/office/powerpoint/2010/main" val="136393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Matching the correct technology to your workload is a best practice for reducing storage costs. Provisioned IOPS SSD-backed Amazon EBS volumes can give you the highest performance. However, if your application doesn't require or won't use performance that high, General Purpose SSD is usually sufficient. Only SSDs can be used as boot volumes for EC2 instances. The lower-cost options might be a solution for additional storage or use cases other than boot volumes. </a:t>
            </a:r>
          </a:p>
          <a:p>
            <a:endParaRPr lang="en-US" dirty="0"/>
          </a:p>
          <a:p>
            <a:pPr lvl="0"/>
            <a:r>
              <a:rPr lang="en-US" dirty="0"/>
              <a:t>To learn more about Amazon EBS volume types, see </a:t>
            </a:r>
            <a:r>
              <a:rPr lang="en-GB" dirty="0">
                <a:hlinkClick r:id="rId3"/>
              </a:rPr>
              <a:t>https://</a:t>
            </a:r>
            <a:r>
              <a:rPr lang="en-GB" dirty="0" err="1">
                <a:hlinkClick r:id="rId3"/>
              </a:rPr>
              <a:t>docs.aws.amazon.com</a:t>
            </a:r>
            <a:r>
              <a:rPr lang="en-GB" dirty="0">
                <a:hlinkClick r:id="rId3"/>
              </a:rPr>
              <a:t>/</a:t>
            </a:r>
            <a:r>
              <a:rPr lang="en-GB" dirty="0" err="1">
                <a:hlinkClick r:id="rId3"/>
              </a:rPr>
              <a:t>AWSEC2</a:t>
            </a:r>
            <a:r>
              <a:rPr lang="en-GB" dirty="0">
                <a:hlinkClick r:id="rId3"/>
              </a:rPr>
              <a:t>/latest/</a:t>
            </a:r>
            <a:r>
              <a:rPr lang="en-GB" dirty="0" err="1">
                <a:hlinkClick r:id="rId3"/>
              </a:rPr>
              <a:t>UserGuide</a:t>
            </a:r>
            <a:r>
              <a:rPr lang="en-GB" dirty="0">
                <a:hlinkClick r:id="rId3"/>
              </a:rPr>
              <a:t>/</a:t>
            </a:r>
            <a:r>
              <a:rPr lang="en-GB" dirty="0" err="1">
                <a:hlinkClick r:id="rId3"/>
              </a:rPr>
              <a:t>ebs</a:t>
            </a:r>
            <a:r>
              <a:rPr lang="en-GB" dirty="0">
                <a:hlinkClick r:id="rId3"/>
              </a:rPr>
              <a:t>-volume-</a:t>
            </a:r>
            <a:r>
              <a:rPr lang="en-GB" dirty="0" err="1">
                <a:hlinkClick r:id="rId3"/>
              </a:rPr>
              <a:t>types.html</a:t>
            </a:r>
            <a:r>
              <a:rPr lang="en-US" dirty="0"/>
              <a:t>.</a:t>
            </a:r>
          </a:p>
          <a:p>
            <a:endParaRPr lang="en-US" dirty="0"/>
          </a:p>
        </p:txBody>
      </p:sp>
      <p:sp>
        <p:nvSpPr>
          <p:cNvPr id="5" name="Slide Image Placeholder 4">
            <a:extLst>
              <a:ext uri="{FF2B5EF4-FFF2-40B4-BE49-F238E27FC236}">
                <a16:creationId xmlns:a16="http://schemas.microsoft.com/office/drawing/2014/main" id="{6002AD06-6A44-3841-7ABF-2C3205410DB2}"/>
              </a:ext>
            </a:extLst>
          </p:cNvPr>
          <p:cNvSpPr>
            <a:spLocks noGrp="1" noRot="1" noChangeAspect="1"/>
          </p:cNvSpPr>
          <p:nvPr>
            <p:ph type="sldImg"/>
          </p:nvPr>
        </p:nvSpPr>
        <p:spPr/>
      </p:sp>
    </p:spTree>
    <p:extLst>
      <p:ext uri="{BB962C8B-B14F-4D97-AF65-F5344CB8AC3E}">
        <p14:creationId xmlns:p14="http://schemas.microsoft.com/office/powerpoint/2010/main" val="1412020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9407129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67509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044362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832423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9663513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6243684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66230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69.xml"/><Relationship Id="rId5" Type="http://schemas.openxmlformats.org/officeDocument/2006/relationships/image" Target="../media/image42.png"/><Relationship Id="rId4" Type="http://schemas.openxmlformats.org/officeDocument/2006/relationships/hyperlink" Target="https://aws-tc-largeobjects.s3-us-west-2.amazonaws.com/ILT-TF-100-ACFNDS-20-EN/Module_7_EBS+v2.0.mp4"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70.xml"/><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27.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5.sv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8.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27.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5.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6.xml"/><Relationship Id="rId1" Type="http://schemas.openxmlformats.org/officeDocument/2006/relationships/tags" Target="../tags/tag73.xml"/><Relationship Id="rId5" Type="http://schemas.openxmlformats.org/officeDocument/2006/relationships/image" Target="../media/image47.png"/><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6.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4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6.xml"/><Relationship Id="rId5" Type="http://schemas.openxmlformats.org/officeDocument/2006/relationships/image" Target="../media/image30.sv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5.xml"/><Relationship Id="rId1" Type="http://schemas.openxmlformats.org/officeDocument/2006/relationships/tags" Target="../tags/tag7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5.xml"/><Relationship Id="rId7" Type="http://schemas.openxmlformats.org/officeDocument/2006/relationships/image" Target="../media/image54.pn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hyperlink" Target="https://s3/"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6.xml"/><Relationship Id="rId7" Type="http://schemas.openxmlformats.org/officeDocument/2006/relationships/image" Target="../media/image52.svg"/><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7.xml"/><Relationship Id="rId7" Type="http://schemas.openxmlformats.org/officeDocument/2006/relationships/image" Target="../media/image52.svg"/><Relationship Id="rId2" Type="http://schemas.openxmlformats.org/officeDocument/2006/relationships/slideLayout" Target="../slideLayouts/slideLayout12.xml"/><Relationship Id="rId1" Type="http://schemas.openxmlformats.org/officeDocument/2006/relationships/tags" Target="../tags/tag81.xml"/><Relationship Id="rId6" Type="http://schemas.openxmlformats.org/officeDocument/2006/relationships/image" Target="../media/image57.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56.sv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28.xml"/><Relationship Id="rId7" Type="http://schemas.openxmlformats.org/officeDocument/2006/relationships/image" Target="../media/image64.svg"/><Relationship Id="rId2" Type="http://schemas.openxmlformats.org/officeDocument/2006/relationships/slideLayout" Target="../slideLayouts/slideLayout12.xml"/><Relationship Id="rId1" Type="http://schemas.openxmlformats.org/officeDocument/2006/relationships/tags" Target="../tags/tag8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3.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30.xml"/><Relationship Id="rId7" Type="http://schemas.openxmlformats.org/officeDocument/2006/relationships/image" Target="../media/image70.svg"/><Relationship Id="rId2" Type="http://schemas.openxmlformats.org/officeDocument/2006/relationships/slideLayout" Target="../slideLayouts/slideLayout35.xml"/><Relationship Id="rId1" Type="http://schemas.openxmlformats.org/officeDocument/2006/relationships/tags" Target="../tags/tag8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50.png"/><Relationship Id="rId9"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89.xml"/><Relationship Id="rId5" Type="http://schemas.openxmlformats.org/officeDocument/2006/relationships/image" Target="../media/image75.png"/><Relationship Id="rId4" Type="http://schemas.openxmlformats.org/officeDocument/2006/relationships/hyperlink" Target="https://aws-tc-largeobjects.s3-us-west-2.amazonaws.com/ILT-TF-100-ACFNDS-20-EN/Module_7_S3+v2.0.mp4"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9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1.xml"/><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2.xml"/></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39.xml"/><Relationship Id="rId7" Type="http://schemas.openxmlformats.org/officeDocument/2006/relationships/image" Target="../media/image79.svg"/><Relationship Id="rId2" Type="http://schemas.openxmlformats.org/officeDocument/2006/relationships/slideLayout" Target="../slideLayouts/slideLayout12.xml"/><Relationship Id="rId1" Type="http://schemas.openxmlformats.org/officeDocument/2006/relationships/tags" Target="../tags/tag93.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notesSlide" Target="../notesSlides/notesSlide4.xml"/><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slideLayout" Target="../slideLayouts/slideLayout1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58.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95.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97.xml"/><Relationship Id="rId5" Type="http://schemas.openxmlformats.org/officeDocument/2006/relationships/image" Target="../media/image81.png"/><Relationship Id="rId4" Type="http://schemas.openxmlformats.org/officeDocument/2006/relationships/hyperlink" Target="https://aws-tc-largeobjects.s3-us-west-2.amazonaws.com/ILT-TF-100-ACFNDS-20-EN/Module_7_EFS+v2.0.mp4"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9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99.xml"/><Relationship Id="rId5" Type="http://schemas.openxmlformats.org/officeDocument/2006/relationships/image" Target="../media/image26.sv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00.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7.xml"/><Relationship Id="rId7" Type="http://schemas.openxmlformats.org/officeDocument/2006/relationships/image" Target="../media/image83.svg"/><Relationship Id="rId2" Type="http://schemas.openxmlformats.org/officeDocument/2006/relationships/slideLayout" Target="../slideLayouts/slideLayout35.xml"/><Relationship Id="rId1" Type="http://schemas.openxmlformats.org/officeDocument/2006/relationships/tags" Target="../tags/tag101.xml"/><Relationship Id="rId6" Type="http://schemas.openxmlformats.org/officeDocument/2006/relationships/image" Target="../media/image82.png"/><Relationship Id="rId5" Type="http://schemas.openxmlformats.org/officeDocument/2006/relationships/image" Target="../media/image52.svg"/><Relationship Id="rId4" Type="http://schemas.openxmlformats.org/officeDocument/2006/relationships/image" Target="../media/image57.png"/><Relationship Id="rId9" Type="http://schemas.microsoft.com/office/2007/relationships/hdphoto" Target="../media/hdphoto4.wdp"/></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48.xml"/><Relationship Id="rId7" Type="http://schemas.openxmlformats.org/officeDocument/2006/relationships/image" Target="../media/image88.png"/><Relationship Id="rId2" Type="http://schemas.openxmlformats.org/officeDocument/2006/relationships/slideLayout" Target="../slideLayouts/slideLayout35.xml"/><Relationship Id="rId1" Type="http://schemas.openxmlformats.org/officeDocument/2006/relationships/tags" Target="../tags/tag10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9.xml"/><Relationship Id="rId7" Type="http://schemas.openxmlformats.org/officeDocument/2006/relationships/image" Target="../media/image66.svg"/><Relationship Id="rId2" Type="http://schemas.openxmlformats.org/officeDocument/2006/relationships/slideLayout" Target="../slideLayouts/slideLayout12.xml"/><Relationship Id="rId1" Type="http://schemas.openxmlformats.org/officeDocument/2006/relationships/tags" Target="../tags/tag103.xml"/><Relationship Id="rId6" Type="http://schemas.openxmlformats.org/officeDocument/2006/relationships/image" Target="../media/image65.png"/><Relationship Id="rId5" Type="http://schemas.openxmlformats.org/officeDocument/2006/relationships/image" Target="../media/image92.sv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04.xml"/><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5.xml"/></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26.svg"/><Relationship Id="rId18" Type="http://schemas.openxmlformats.org/officeDocument/2006/relationships/image" Target="../media/image106.png"/><Relationship Id="rId3" Type="http://schemas.openxmlformats.org/officeDocument/2006/relationships/notesSlide" Target="../notesSlides/notesSlide52.xml"/><Relationship Id="rId7" Type="http://schemas.openxmlformats.org/officeDocument/2006/relationships/image" Target="../media/image99.svg"/><Relationship Id="rId12" Type="http://schemas.openxmlformats.org/officeDocument/2006/relationships/image" Target="../media/image25.png"/><Relationship Id="rId17" Type="http://schemas.openxmlformats.org/officeDocument/2006/relationships/image" Target="../media/image105.svg"/><Relationship Id="rId2" Type="http://schemas.openxmlformats.org/officeDocument/2006/relationships/slideLayout" Target="../slideLayouts/slideLayout12.xml"/><Relationship Id="rId16" Type="http://schemas.openxmlformats.org/officeDocument/2006/relationships/image" Target="../media/image104.png"/><Relationship Id="rId1" Type="http://schemas.openxmlformats.org/officeDocument/2006/relationships/tags" Target="../tags/tag106.xml"/><Relationship Id="rId6" Type="http://schemas.openxmlformats.org/officeDocument/2006/relationships/image" Target="../media/image98.png"/><Relationship Id="rId11" Type="http://schemas.openxmlformats.org/officeDocument/2006/relationships/image" Target="../media/image30.svg"/><Relationship Id="rId5" Type="http://schemas.openxmlformats.org/officeDocument/2006/relationships/image" Target="../media/image97.svg"/><Relationship Id="rId15" Type="http://schemas.openxmlformats.org/officeDocument/2006/relationships/image" Target="../media/image103.svg"/><Relationship Id="rId10" Type="http://schemas.openxmlformats.org/officeDocument/2006/relationships/image" Target="../media/image29.png"/><Relationship Id="rId19" Type="http://schemas.openxmlformats.org/officeDocument/2006/relationships/image" Target="../media/image107.svg"/><Relationship Id="rId4" Type="http://schemas.openxmlformats.org/officeDocument/2006/relationships/image" Target="../media/image96.png"/><Relationship Id="rId9" Type="http://schemas.openxmlformats.org/officeDocument/2006/relationships/image" Target="../media/image101.sv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07.xml"/><Relationship Id="rId6" Type="http://schemas.openxmlformats.org/officeDocument/2006/relationships/image" Target="../media/image108.png"/><Relationship Id="rId5" Type="http://schemas.openxmlformats.org/officeDocument/2006/relationships/image" Target="../media/image26.sv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108.xml"/><Relationship Id="rId4" Type="http://schemas.openxmlformats.org/officeDocument/2006/relationships/image" Target="../media/image41.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109.xml"/><Relationship Id="rId5" Type="http://schemas.openxmlformats.org/officeDocument/2006/relationships/image" Target="../media/image109.png"/><Relationship Id="rId4" Type="http://schemas.openxmlformats.org/officeDocument/2006/relationships/hyperlink" Target="https://aws-tc-largeobjects.s3-us-west-2.amazonaws.com/ILT-TF-100-ACFNDS-20-EN/Module_7_S3_Glacier+v3.0.mp4"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10.xml"/><Relationship Id="rId4" Type="http://schemas.openxmlformats.org/officeDocument/2006/relationships/image" Target="../media/image110.jpeg"/></Relationships>
</file>

<file path=ppt/slides/_rels/slide5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3" Type="http://schemas.openxmlformats.org/officeDocument/2006/relationships/notesSlide" Target="../notesSlides/notesSlide57.xml"/><Relationship Id="rId7" Type="http://schemas.openxmlformats.org/officeDocument/2006/relationships/image" Target="../media/image114.svg"/><Relationship Id="rId12" Type="http://schemas.openxmlformats.org/officeDocument/2006/relationships/image" Target="../media/image119.png"/><Relationship Id="rId2" Type="http://schemas.openxmlformats.org/officeDocument/2006/relationships/slideLayout" Target="../slideLayouts/slideLayout12.xml"/><Relationship Id="rId1" Type="http://schemas.openxmlformats.org/officeDocument/2006/relationships/tags" Target="../tags/tag11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sv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58.xml"/><Relationship Id="rId7" Type="http://schemas.openxmlformats.org/officeDocument/2006/relationships/image" Target="../media/image124.svg"/><Relationship Id="rId2" Type="http://schemas.openxmlformats.org/officeDocument/2006/relationships/slideLayout" Target="../slideLayouts/slideLayout12.xml"/><Relationship Id="rId1" Type="http://schemas.openxmlformats.org/officeDocument/2006/relationships/tags" Target="../tags/tag112.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 Id="rId9" Type="http://schemas.openxmlformats.org/officeDocument/2006/relationships/image" Target="../media/image70.sv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128.png"/><Relationship Id="rId2" Type="http://schemas.openxmlformats.org/officeDocument/2006/relationships/slideLayout" Target="../slideLayouts/slideLayout12.xml"/><Relationship Id="rId1" Type="http://schemas.openxmlformats.org/officeDocument/2006/relationships/tags" Target="../tags/tag113.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8.sv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tags" Target="../tags/tag11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5.xml"/><Relationship Id="rId1" Type="http://schemas.openxmlformats.org/officeDocument/2006/relationships/tags" Target="../tags/tag116.xml"/><Relationship Id="rId4" Type="http://schemas.openxmlformats.org/officeDocument/2006/relationships/image" Target="../media/image12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2.xml"/><Relationship Id="rId1" Type="http://schemas.openxmlformats.org/officeDocument/2006/relationships/tags" Target="../tags/tag11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3.xml"/><Relationship Id="rId1" Type="http://schemas.openxmlformats.org/officeDocument/2006/relationships/tags" Target="../tags/tag11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hyperlink" Target="https://dzone.com/articles/confused-by-aws-storage-options-s3-ebs-amp-efs-explained" TargetMode="External"/><Relationship Id="rId2" Type="http://schemas.openxmlformats.org/officeDocument/2006/relationships/slideLayout" Target="../slideLayouts/slideLayout12.xml"/><Relationship Id="rId1" Type="http://schemas.openxmlformats.org/officeDocument/2006/relationships/tags" Target="../tags/tag119.xml"/><Relationship Id="rId6" Type="http://schemas.openxmlformats.org/officeDocument/2006/relationships/hyperlink" Target="https://aws.amazon.com/blogs/compute/recovering-files-from-an-amazon-ebs-volume-backup/" TargetMode="External"/><Relationship Id="rId5" Type="http://schemas.openxmlformats.org/officeDocument/2006/relationships/hyperlink" Target="https://docs.aws.amazon.com/whitepapers/latest/aws-overview/storage-services.html" TargetMode="External"/><Relationship Id="rId4" Type="http://schemas.openxmlformats.org/officeDocument/2006/relationships/hyperlink" Target="https://aws.amazon.com/products/storage/"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tags" Target="../tags/tag1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1.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descr="Module 7: Storage."/>
          <p:cNvSpPr>
            <a:spLocks noGrp="1"/>
          </p:cNvSpPr>
          <p:nvPr>
            <p:ph type="title"/>
          </p:nvPr>
        </p:nvSpPr>
        <p:spPr/>
        <p:txBody>
          <a:bodyPr/>
          <a:lstStyle/>
          <a:p>
            <a:r>
              <a:rPr lang="en-US" sz="5400"/>
              <a:t>Module 7: Storage</a:t>
            </a:r>
          </a:p>
        </p:txBody>
      </p:sp>
      <p:sp>
        <p:nvSpPr>
          <p:cNvPr id="2" name="Text Placeholder 1" descr="AWS Academy Cloud Foundations.">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a:t>AWS Academy Cloud Foundations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a:p>
        </p:txBody>
      </p:sp>
      <p:sp>
        <p:nvSpPr>
          <p:cNvPr id="2" name="Title 1"/>
          <p:cNvSpPr>
            <a:spLocks noGrp="1"/>
          </p:cNvSpPr>
          <p:nvPr>
            <p:ph type="title"/>
          </p:nvPr>
        </p:nvSpPr>
        <p:spPr/>
        <p:txBody>
          <a:bodyPr/>
          <a:lstStyle/>
          <a:p>
            <a:r>
              <a:rPr lang="en-US"/>
              <a:t>Amazon EBS volume type use cases</a:t>
            </a:r>
          </a:p>
        </p:txBody>
      </p:sp>
      <p:graphicFrame>
        <p:nvGraphicFramePr>
          <p:cNvPr id="6" name="Content Placeholder 5" descr="Table">
            <a:extLst>
              <a:ext uri="{FF2B5EF4-FFF2-40B4-BE49-F238E27FC236}">
                <a16:creationId xmlns:a16="http://schemas.microsoft.com/office/drawing/2014/main" id="{ADE060A5-98F3-AF4B-E762-AAD1D200D307}"/>
              </a:ext>
            </a:extLst>
          </p:cNvPr>
          <p:cNvGraphicFramePr>
            <a:graphicFrameLocks/>
          </p:cNvGraphicFramePr>
          <p:nvPr>
            <p:extLst>
              <p:ext uri="{D42A27DB-BD31-4B8C-83A1-F6EECF244321}">
                <p14:modId xmlns:p14="http://schemas.microsoft.com/office/powerpoint/2010/main" val="22618784"/>
              </p:ext>
            </p:extLst>
          </p:nvPr>
        </p:nvGraphicFramePr>
        <p:xfrm>
          <a:off x="365125" y="1143000"/>
          <a:ext cx="11385600" cy="5100320"/>
        </p:xfrm>
        <a:graphic>
          <a:graphicData uri="http://schemas.openxmlformats.org/drawingml/2006/table">
            <a:tbl>
              <a:tblPr firstRow="1" bandRow="1">
                <a:tableStyleId>{85BE263C-DBD7-4A20-BB59-AAB30ACAA65A}</a:tableStyleId>
              </a:tblPr>
              <a:tblGrid>
                <a:gridCol w="2846400">
                  <a:extLst>
                    <a:ext uri="{9D8B030D-6E8A-4147-A177-3AD203B41FA5}">
                      <a16:colId xmlns:a16="http://schemas.microsoft.com/office/drawing/2014/main" val="3877621433"/>
                    </a:ext>
                  </a:extLst>
                </a:gridCol>
                <a:gridCol w="2846400">
                  <a:extLst>
                    <a:ext uri="{9D8B030D-6E8A-4147-A177-3AD203B41FA5}">
                      <a16:colId xmlns:a16="http://schemas.microsoft.com/office/drawing/2014/main" val="1353630919"/>
                    </a:ext>
                  </a:extLst>
                </a:gridCol>
                <a:gridCol w="2846400">
                  <a:extLst>
                    <a:ext uri="{9D8B030D-6E8A-4147-A177-3AD203B41FA5}">
                      <a16:colId xmlns:a16="http://schemas.microsoft.com/office/drawing/2014/main" val="1352277599"/>
                    </a:ext>
                  </a:extLst>
                </a:gridCol>
                <a:gridCol w="2846400">
                  <a:extLst>
                    <a:ext uri="{9D8B030D-6E8A-4147-A177-3AD203B41FA5}">
                      <a16:colId xmlns:a16="http://schemas.microsoft.com/office/drawing/2014/main" val="494678068"/>
                    </a:ext>
                  </a:extLst>
                </a:gridCol>
              </a:tblGrid>
              <a:tr h="370840">
                <a:tc gridSpan="2">
                  <a:txBody>
                    <a:bodyPr/>
                    <a:lstStyle/>
                    <a:p>
                      <a:pPr algn="ctr"/>
                      <a:r>
                        <a:rPr lang="en-US"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Solid State Drives (SSD)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hMerge="1">
                  <a:txBody>
                    <a:bodyPr/>
                    <a:lstStyle/>
                    <a:p>
                      <a:endParaRPr lang="en-GB"/>
                    </a:p>
                  </a:txBody>
                  <a:tcPr/>
                </a:tc>
                <a:tc gridSpan="2">
                  <a:txBody>
                    <a:bodyPr/>
                    <a:lstStyle/>
                    <a:p>
                      <a:pPr algn="ctr"/>
                      <a:r>
                        <a:rPr lang="en-US"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Hard Disk Drives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hMerge="1">
                  <a:txBody>
                    <a:bodyPr/>
                    <a:lstStyle/>
                    <a:p>
                      <a:endParaRPr lang="en-GB"/>
                    </a:p>
                  </a:txBody>
                  <a:tcPr/>
                </a:tc>
                <a:extLst>
                  <a:ext uri="{0D108BD9-81ED-4DB2-BD59-A6C34878D82A}">
                    <a16:rowId xmlns:a16="http://schemas.microsoft.com/office/drawing/2014/main" val="3925313094"/>
                  </a:ext>
                </a:extLst>
              </a:tr>
              <a:tr h="370840">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General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Provisioned IOPS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Throughput-Optimized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Cold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extLst>
                  <a:ext uri="{0D108BD9-81ED-4DB2-BD59-A6C34878D82A}">
                    <a16:rowId xmlns:a16="http://schemas.microsoft.com/office/drawing/2014/main" val="3760860725"/>
                  </a:ext>
                </a:extLst>
              </a:tr>
              <a:tr h="370840">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This type is recommended for most workloads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Critical business applications that require sustained IOPS performance, or more than 16,000 IOPS or 250 MiB/second of throughput per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Streaming workloads that require consistent, fast throughput at a low 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Throughput-oriented storage for large volumes of data that is infrequently accessed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370840">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System boot volumes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Large database workloads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Big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Scenarios where the lowest storage cost is important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37084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Virtual desktops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Data warehouses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It cannot be a boot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370840">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Low-latency interactive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Log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0">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Development and test environments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It cannot be a boot volume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Tree>
    <p:custDataLst>
      <p:tags r:id="rId1"/>
    </p:custDataLst>
    <p:extLst>
      <p:ext uri="{BB962C8B-B14F-4D97-AF65-F5344CB8AC3E}">
        <p14:creationId xmlns:p14="http://schemas.microsoft.com/office/powerpoint/2010/main" val="94651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3" name="Title 2"/>
          <p:cNvSpPr>
            <a:spLocks noGrp="1"/>
          </p:cNvSpPr>
          <p:nvPr>
            <p:ph type="title"/>
          </p:nvPr>
        </p:nvSpPr>
        <p:spPr/>
        <p:txBody>
          <a:bodyPr/>
          <a:lstStyle/>
          <a:p>
            <a:r>
              <a:rPr lang="en-US"/>
              <a:t>Amazon EBS features</a:t>
            </a:r>
          </a:p>
        </p:txBody>
      </p:sp>
      <p:sp>
        <p:nvSpPr>
          <p:cNvPr id="10" name="Content Placeholder 3">
            <a:extLst>
              <a:ext uri="{FF2B5EF4-FFF2-40B4-BE49-F238E27FC236}">
                <a16:creationId xmlns:a16="http://schemas.microsoft.com/office/drawing/2014/main" id="{526F38D6-6265-B441-975D-88B027AB9FBA}"/>
              </a:ext>
            </a:extLst>
          </p:cNvPr>
          <p:cNvSpPr>
            <a:spLocks noGrp="1"/>
          </p:cNvSpPr>
          <p:nvPr>
            <p:ph sz="quarter" idx="21"/>
          </p:nvPr>
        </p:nvSpPr>
        <p:spPr/>
        <p:txBody>
          <a:bodyPr/>
          <a:lstStyle/>
          <a:p>
            <a:r>
              <a:rPr lang="en-US"/>
              <a:t>Snapshots – </a:t>
            </a:r>
          </a:p>
          <a:p>
            <a:pPr lvl="1"/>
            <a:r>
              <a:rPr lang="en-US"/>
              <a:t>Point-in-time snapshots</a:t>
            </a:r>
          </a:p>
          <a:p>
            <a:pPr lvl="1"/>
            <a:r>
              <a:rPr lang="en-US"/>
              <a:t>Recreate a new volume at any time</a:t>
            </a:r>
          </a:p>
          <a:p>
            <a:r>
              <a:rPr lang="en-US"/>
              <a:t>Encryption – </a:t>
            </a:r>
          </a:p>
          <a:p>
            <a:pPr lvl="1"/>
            <a:r>
              <a:rPr lang="en-US"/>
              <a:t>Encrypted Amazon EBS volumes</a:t>
            </a:r>
          </a:p>
          <a:p>
            <a:pPr lvl="1"/>
            <a:r>
              <a:rPr lang="en-US"/>
              <a:t>No additional cost</a:t>
            </a:r>
          </a:p>
          <a:p>
            <a:r>
              <a:rPr lang="en-US"/>
              <a:t>Elasticity – </a:t>
            </a:r>
          </a:p>
          <a:p>
            <a:pPr lvl="1"/>
            <a:r>
              <a:rPr lang="en-US"/>
              <a:t>Increase capacity</a:t>
            </a:r>
          </a:p>
          <a:p>
            <a:pPr lvl="1"/>
            <a:r>
              <a:rPr lang="en-US"/>
              <a:t>Change to different types</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425" t="18163" r="9731" b="18211"/>
          <a:stretch/>
        </p:blipFill>
        <p:spPr>
          <a:xfrm>
            <a:off x="9984946" y="1247631"/>
            <a:ext cx="1478280" cy="1163412"/>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4375" y="2411043"/>
            <a:ext cx="2104505" cy="2104505"/>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755" y="4521759"/>
            <a:ext cx="1909009" cy="1909009"/>
          </a:xfrm>
          <a:prstGeom prst="rect">
            <a:avLst/>
          </a:prstGeom>
        </p:spPr>
      </p:pic>
    </p:spTree>
    <p:custDataLst>
      <p:tags r:id="rId1"/>
    </p:custDataLst>
    <p:extLst>
      <p:ext uri="{BB962C8B-B14F-4D97-AF65-F5344CB8AC3E}">
        <p14:creationId xmlns:p14="http://schemas.microsoft.com/office/powerpoint/2010/main" val="302096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4" name="Title 1"/>
          <p:cNvSpPr>
            <a:spLocks noGrp="1"/>
          </p:cNvSpPr>
          <p:nvPr>
            <p:ph type="title"/>
          </p:nvPr>
        </p:nvSpPr>
        <p:spPr/>
        <p:txBody>
          <a:bodyPr/>
          <a:lstStyle/>
          <a:p>
            <a:r>
              <a:rPr lang="en-US"/>
              <a:t>Amazon EBS: Volumes, IOPS, and pricing</a:t>
            </a:r>
          </a:p>
        </p:txBody>
      </p:sp>
      <p:sp>
        <p:nvSpPr>
          <p:cNvPr id="5" name="Content Placeholder 2"/>
          <p:cNvSpPr>
            <a:spLocks noGrp="1"/>
          </p:cNvSpPr>
          <p:nvPr>
            <p:ph sz="quarter" idx="21"/>
          </p:nvPr>
        </p:nvSpPr>
        <p:spPr/>
        <p:txBody>
          <a:bodyPr>
            <a:normAutofit fontScale="92500" lnSpcReduction="10000"/>
          </a:bodyPr>
          <a:lstStyle/>
          <a:p>
            <a:pPr marL="514350" indent="-514350">
              <a:lnSpc>
                <a:spcPct val="100000"/>
              </a:lnSpc>
              <a:spcBef>
                <a:spcPts val="0"/>
              </a:spcBef>
              <a:spcAft>
                <a:spcPts val="600"/>
              </a:spcAft>
              <a:buFont typeface="+mj-lt"/>
              <a:buAutoNum type="arabicPeriod"/>
            </a:pPr>
            <a:r>
              <a:rPr lang="en-US" b="1"/>
              <a:t>Volumes – </a:t>
            </a:r>
          </a:p>
          <a:p>
            <a:pPr marL="917575" lvl="1" indent="-460375">
              <a:lnSpc>
                <a:spcPct val="100000"/>
              </a:lnSpc>
              <a:spcBef>
                <a:spcPts val="0"/>
              </a:spcBef>
              <a:spcAft>
                <a:spcPts val="600"/>
              </a:spcAft>
            </a:pPr>
            <a:r>
              <a:rPr lang="en-US" sz="2800"/>
              <a:t>Amazon EBS volumes persist independently from the instance.</a:t>
            </a:r>
          </a:p>
          <a:p>
            <a:pPr marL="917575" lvl="1" indent="-460375">
              <a:lnSpc>
                <a:spcPct val="100000"/>
              </a:lnSpc>
              <a:spcBef>
                <a:spcPts val="0"/>
              </a:spcBef>
              <a:spcAft>
                <a:spcPts val="600"/>
              </a:spcAft>
            </a:pPr>
            <a:r>
              <a:rPr lang="en-US" sz="2800"/>
              <a:t>All volume types are charged by the amount that is provisioned per month.</a:t>
            </a:r>
          </a:p>
          <a:p>
            <a:pPr marL="514350" indent="-514350">
              <a:lnSpc>
                <a:spcPct val="100000"/>
              </a:lnSpc>
              <a:spcBef>
                <a:spcPts val="0"/>
              </a:spcBef>
              <a:spcAft>
                <a:spcPts val="600"/>
              </a:spcAft>
              <a:buFont typeface="+mj-lt"/>
              <a:buAutoNum type="arabicPeriod"/>
            </a:pPr>
            <a:r>
              <a:rPr lang="en-US" b="1"/>
              <a:t>IOPS – </a:t>
            </a:r>
          </a:p>
          <a:p>
            <a:pPr marL="922338" lvl="1" indent="-465138">
              <a:lnSpc>
                <a:spcPct val="100000"/>
              </a:lnSpc>
              <a:spcBef>
                <a:spcPts val="0"/>
              </a:spcBef>
              <a:spcAft>
                <a:spcPts val="600"/>
              </a:spcAft>
            </a:pPr>
            <a:r>
              <a:rPr lang="en-US" sz="2800"/>
              <a:t>General Purpose SSD:</a:t>
            </a:r>
          </a:p>
          <a:p>
            <a:pPr marL="1384300" lvl="2" indent="-469900">
              <a:lnSpc>
                <a:spcPct val="100000"/>
              </a:lnSpc>
              <a:spcBef>
                <a:spcPts val="0"/>
              </a:spcBef>
              <a:spcAft>
                <a:spcPts val="600"/>
              </a:spcAft>
            </a:pPr>
            <a:r>
              <a:rPr lang="en-US" sz="2400"/>
              <a:t>Charged by the amount that you provision in GB per month until storage is released.</a:t>
            </a:r>
          </a:p>
          <a:p>
            <a:pPr marL="922338" lvl="1" indent="-465138">
              <a:lnSpc>
                <a:spcPct val="100000"/>
              </a:lnSpc>
              <a:spcBef>
                <a:spcPts val="0"/>
              </a:spcBef>
              <a:spcAft>
                <a:spcPts val="600"/>
              </a:spcAft>
            </a:pPr>
            <a:r>
              <a:rPr lang="en-US" sz="2800"/>
              <a:t>Magnetic:</a:t>
            </a:r>
          </a:p>
          <a:p>
            <a:pPr marL="1384300" lvl="2" indent="-469900">
              <a:lnSpc>
                <a:spcPct val="100000"/>
              </a:lnSpc>
              <a:spcBef>
                <a:spcPts val="0"/>
              </a:spcBef>
              <a:spcAft>
                <a:spcPts val="600"/>
              </a:spcAft>
            </a:pPr>
            <a:r>
              <a:rPr lang="en-US" sz="2400"/>
              <a:t>Charged by the number of requests to the volume.</a:t>
            </a:r>
          </a:p>
          <a:p>
            <a:pPr marL="922338" lvl="1" indent="-465138">
              <a:lnSpc>
                <a:spcPct val="100000"/>
              </a:lnSpc>
              <a:spcBef>
                <a:spcPts val="0"/>
              </a:spcBef>
              <a:spcAft>
                <a:spcPts val="600"/>
              </a:spcAft>
            </a:pPr>
            <a:r>
              <a:rPr lang="en-US" sz="2800"/>
              <a:t>Provisioned IOPS SSD:</a:t>
            </a:r>
          </a:p>
          <a:p>
            <a:pPr marL="1384300" lvl="2" indent="-469900">
              <a:lnSpc>
                <a:spcPct val="100000"/>
              </a:lnSpc>
              <a:spcBef>
                <a:spcPts val="0"/>
              </a:spcBef>
              <a:spcAft>
                <a:spcPts val="600"/>
              </a:spcAft>
            </a:pPr>
            <a:r>
              <a:rPr lang="en-US" sz="2400"/>
              <a:t>Charged by the amount that you provision in IOPS (multiplied by the percentage of days that you provision for the month).</a:t>
            </a:r>
          </a:p>
          <a:p>
            <a:pPr>
              <a:lnSpc>
                <a:spcPct val="100000"/>
              </a:lnSpc>
              <a:spcBef>
                <a:spcPts val="0"/>
              </a:spcBef>
              <a:spcAft>
                <a:spcPts val="600"/>
              </a:spcAft>
            </a:pPr>
            <a:endParaRPr lang="en-US"/>
          </a:p>
          <a:p>
            <a:pPr>
              <a:lnSpc>
                <a:spcPct val="100000"/>
              </a:lnSpc>
              <a:spcBef>
                <a:spcPts val="0"/>
              </a:spcBef>
              <a:spcAft>
                <a:spcPts val="600"/>
              </a:spcAft>
            </a:pPr>
            <a:endParaRPr lang="en-US"/>
          </a:p>
          <a:p>
            <a:pPr lvl="1">
              <a:lnSpc>
                <a:spcPct val="100000"/>
              </a:lnSpc>
              <a:spcBef>
                <a:spcPts val="0"/>
              </a:spcBef>
              <a:spcAft>
                <a:spcPts val="600"/>
              </a:spcAft>
            </a:pPr>
            <a:endParaRPr lang="en-US"/>
          </a:p>
        </p:txBody>
      </p:sp>
    </p:spTree>
    <p:custDataLst>
      <p:tags r:id="rId1"/>
    </p:custDataLst>
    <p:extLst>
      <p:ext uri="{BB962C8B-B14F-4D97-AF65-F5344CB8AC3E}">
        <p14:creationId xmlns:p14="http://schemas.microsoft.com/office/powerpoint/2010/main" val="11170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9" end="9"/>
                                            </p:txEl>
                                          </p:spTgt>
                                        </p:tgtEl>
                                        <p:attrNameLst>
                                          <p:attrName>style.color</p:attrName>
                                        </p:attrNameLst>
                                      </p:cBhvr>
                                      <p:to>
                                        <p:clrVal>
                                          <a:schemeClr val="accent2"/>
                                        </p:clrVal>
                                      </p:to>
                                    </p:set>
                                    <p:set>
                                      <p:cBhvr>
                                        <p:cTn id="49" dur="500" fill="hold"/>
                                        <p:tgtEl>
                                          <p:spTgt spid="5">
                                            <p:txEl>
                                              <p:pRg st="9" end="9"/>
                                            </p:txEl>
                                          </p:spTgt>
                                        </p:tgtEl>
                                        <p:attrNameLst>
                                          <p:attrName>fillcolor</p:attrName>
                                        </p:attrNameLst>
                                      </p:cBhvr>
                                      <p:to>
                                        <p:clrVal>
                                          <a:schemeClr val="accent2"/>
                                        </p:clrVal>
                                      </p:to>
                                    </p:set>
                                    <p:set>
                                      <p:cBhvr>
                                        <p:cTn id="50" dur="500" fill="hold"/>
                                        <p:tgtEl>
                                          <p:spTgt spid="5">
                                            <p:txEl>
                                              <p:pRg st="9" end="9"/>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0" end="0"/>
                                            </p:txEl>
                                          </p:spTgt>
                                        </p:tgtEl>
                                        <p:attrNameLst>
                                          <p:attrName>style.color</p:attrName>
                                        </p:attrNameLst>
                                      </p:cBhvr>
                                      <p:to>
                                        <p:clrVal>
                                          <a:schemeClr val="accent2"/>
                                        </p:clrVal>
                                      </p:to>
                                    </p:set>
                                    <p:set>
                                      <p:cBhvr>
                                        <p:cTn id="55" dur="500" fill="hold"/>
                                        <p:tgtEl>
                                          <p:spTgt spid="5">
                                            <p:txEl>
                                              <p:pRg st="0" end="0"/>
                                            </p:txEl>
                                          </p:spTgt>
                                        </p:tgtEl>
                                        <p:attrNameLst>
                                          <p:attrName>fillcolor</p:attrName>
                                        </p:attrNameLst>
                                      </p:cBhvr>
                                      <p:to>
                                        <p:clrVal>
                                          <a:schemeClr val="accent2"/>
                                        </p:clrVal>
                                      </p:to>
                                    </p:set>
                                    <p:set>
                                      <p:cBhvr>
                                        <p:cTn id="56" dur="500" fill="hold"/>
                                        <p:tgtEl>
                                          <p:spTgt spid="5">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chemeClr val="accent2"/>
                                        </p:clrVal>
                                      </p:to>
                                    </p:set>
                                    <p:set>
                                      <p:cBhvr>
                                        <p:cTn id="61" dur="500" fill="hold"/>
                                        <p:tgtEl>
                                          <p:spTgt spid="5">
                                            <p:txEl>
                                              <p:pRg st="1" end="1"/>
                                            </p:txEl>
                                          </p:spTgt>
                                        </p:tgtEl>
                                        <p:attrNameLst>
                                          <p:attrName>fillcolor</p:attrName>
                                        </p:attrNameLst>
                                      </p:cBhvr>
                                      <p:to>
                                        <p:clrVal>
                                          <a:schemeClr val="accent2"/>
                                        </p:clrVal>
                                      </p:to>
                                    </p:set>
                                    <p:set>
                                      <p:cBhvr>
                                        <p:cTn id="62"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4" name="Title 1"/>
          <p:cNvSpPr>
            <a:spLocks noGrp="1"/>
          </p:cNvSpPr>
          <p:nvPr>
            <p:ph type="title"/>
          </p:nvPr>
        </p:nvSpPr>
        <p:spPr/>
        <p:txBody>
          <a:bodyPr>
            <a:noAutofit/>
          </a:bodyPr>
          <a:lstStyle/>
          <a:p>
            <a:r>
              <a:rPr lang="en-US"/>
              <a:t>Amazon EBS: Snapshots and data transfer</a:t>
            </a:r>
          </a:p>
        </p:txBody>
      </p:sp>
      <p:sp>
        <p:nvSpPr>
          <p:cNvPr id="5" name="Content Placeholder 2"/>
          <p:cNvSpPr>
            <a:spLocks noGrp="1"/>
          </p:cNvSpPr>
          <p:nvPr>
            <p:ph sz="quarter" idx="21"/>
          </p:nvPr>
        </p:nvSpPr>
        <p:spPr/>
        <p:txBody>
          <a:bodyPr/>
          <a:lstStyle/>
          <a:p>
            <a:pPr marL="514350" indent="-514350">
              <a:buFont typeface="+mj-lt"/>
              <a:buAutoNum type="arabicPeriod" startAt="3"/>
            </a:pPr>
            <a:r>
              <a:rPr lang="en-US" b="1"/>
              <a:t>Snapshots – </a:t>
            </a:r>
          </a:p>
          <a:p>
            <a:pPr marL="922338" lvl="1" indent="-465138"/>
            <a:r>
              <a:rPr lang="en-US" sz="2800"/>
              <a:t>Added cost of Amazon EBS snapshots to Amazon S3 is per GB-month of data stored.</a:t>
            </a:r>
          </a:p>
          <a:p>
            <a:endParaRPr lang="en-US"/>
          </a:p>
          <a:p>
            <a:pPr marL="514350" indent="-514350">
              <a:buFont typeface="+mj-lt"/>
              <a:buAutoNum type="arabicPeriod" startAt="4"/>
            </a:pPr>
            <a:r>
              <a:rPr lang="en-US" b="1"/>
              <a:t>Data transfer – </a:t>
            </a:r>
          </a:p>
          <a:p>
            <a:pPr marL="922338" lvl="1" indent="-465138"/>
            <a:r>
              <a:rPr lang="en-US" sz="2800"/>
              <a:t>Inbound data transfer is free.</a:t>
            </a:r>
          </a:p>
          <a:p>
            <a:pPr marL="922338" lvl="1" indent="-465138"/>
            <a:r>
              <a:rPr lang="en-US" sz="2800"/>
              <a:t>Outbound data transfer across Regions incurs charges.</a:t>
            </a:r>
            <a:endParaRPr lang="en-US" b="1"/>
          </a:p>
          <a:p>
            <a:pPr lvl="1"/>
            <a:endParaRPr lang="en-US"/>
          </a:p>
        </p:txBody>
      </p:sp>
    </p:spTree>
    <p:custDataLst>
      <p:tags r:id="rId1"/>
    </p:custDataLst>
    <p:extLst>
      <p:ext uri="{BB962C8B-B14F-4D97-AF65-F5344CB8AC3E}">
        <p14:creationId xmlns:p14="http://schemas.microsoft.com/office/powerpoint/2010/main" val="40115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14</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pPr marL="0" indent="0">
              <a:buNone/>
            </a:pPr>
            <a:r>
              <a:rPr lang="en-US"/>
              <a:t>Amazon EBS features:</a:t>
            </a:r>
          </a:p>
          <a:p>
            <a:r>
              <a:rPr lang="en-US"/>
              <a:t>Persistent and customizable block storage for Amazon EC2</a:t>
            </a:r>
          </a:p>
          <a:p>
            <a:r>
              <a:rPr lang="en-US"/>
              <a:t>HDD and SSD types</a:t>
            </a:r>
          </a:p>
          <a:p>
            <a:r>
              <a:rPr lang="en-US"/>
              <a:t>Replicated in the same Availability Zone</a:t>
            </a:r>
          </a:p>
          <a:p>
            <a:r>
              <a:rPr lang="en-US"/>
              <a:t>Easy and transparent encryption</a:t>
            </a:r>
          </a:p>
          <a:p>
            <a:r>
              <a:rPr lang="en-US"/>
              <a:t>Elastic volumes</a:t>
            </a:r>
          </a:p>
          <a:p>
            <a:r>
              <a:rPr lang="en-US"/>
              <a:t>Back up by using snapshots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90154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15</a:t>
            </a:fld>
            <a:endParaRPr lang="en-US"/>
          </a:p>
        </p:txBody>
      </p:sp>
      <p:sp>
        <p:nvSpPr>
          <p:cNvPr id="2" name="Title 1"/>
          <p:cNvSpPr>
            <a:spLocks noGrp="1"/>
          </p:cNvSpPr>
          <p:nvPr>
            <p:ph type="ctrTitle"/>
          </p:nvPr>
        </p:nvSpPr>
        <p:spPr/>
        <p:txBody>
          <a:bodyPr>
            <a:noAutofit/>
          </a:bodyPr>
          <a:lstStyle/>
          <a:p>
            <a:pPr algn="ctr"/>
            <a:r>
              <a:rPr lang="en-US"/>
              <a:t>Recorded demo:</a:t>
            </a:r>
            <a:br>
              <a:rPr lang="en-US"/>
            </a:br>
            <a:r>
              <a:rPr lang="en-US"/>
              <a:t>Amazon Elastic Block Store </a:t>
            </a:r>
          </a:p>
        </p:txBody>
      </p:sp>
      <p:pic>
        <p:nvPicPr>
          <p:cNvPr id="8" name="Picture 7" descr="EBS Setup demo.">
            <a:hlinkClick r:id="rId4"/>
            <a:extLst>
              <a:ext uri="{FF2B5EF4-FFF2-40B4-BE49-F238E27FC236}">
                <a16:creationId xmlns:a16="http://schemas.microsoft.com/office/drawing/2014/main" id="{C4FBEA5A-DD80-4D65-8001-AC086678EB7C}"/>
              </a:ext>
            </a:extLst>
          </p:cNvPr>
          <p:cNvPicPr>
            <a:picLocks noChangeAspect="1"/>
          </p:cNvPicPr>
          <p:nvPr/>
        </p:nvPicPr>
        <p:blipFill>
          <a:blip r:embed="rId5"/>
          <a:stretch>
            <a:fillRect/>
          </a:stretch>
        </p:blipFill>
        <p:spPr>
          <a:xfrm>
            <a:off x="5262664" y="1535877"/>
            <a:ext cx="6792624" cy="3786247"/>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16</a:t>
            </a:fld>
            <a:endParaRPr lang="en-US"/>
          </a:p>
        </p:txBody>
      </p:sp>
      <p:sp>
        <p:nvSpPr>
          <p:cNvPr id="2" name="Title 1"/>
          <p:cNvSpPr>
            <a:spLocks noGrp="1"/>
          </p:cNvSpPr>
          <p:nvPr>
            <p:ph type="ctrTitle"/>
          </p:nvPr>
        </p:nvSpPr>
        <p:spPr/>
        <p:txBody>
          <a:bodyPr>
            <a:noAutofit/>
          </a:bodyPr>
          <a:lstStyle/>
          <a:p>
            <a:r>
              <a:rPr lang="en-US"/>
              <a:t>Lab 4: </a:t>
            </a:r>
            <a:br>
              <a:rPr lang="en-US"/>
            </a:br>
            <a:r>
              <a:rPr lang="en-US"/>
              <a:t>Working with Amazon EBS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3556534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FEF1DC-6605-4FB2-A901-DE9077E991D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a:p>
        </p:txBody>
      </p:sp>
      <p:sp>
        <p:nvSpPr>
          <p:cNvPr id="2" name="Title 1"/>
          <p:cNvSpPr>
            <a:spLocks noGrp="1"/>
          </p:cNvSpPr>
          <p:nvPr>
            <p:ph type="title"/>
          </p:nvPr>
        </p:nvSpPr>
        <p:spPr/>
        <p:txBody>
          <a:bodyPr/>
          <a:lstStyle/>
          <a:p>
            <a:r>
              <a:rPr lang="en-US"/>
              <a:t>Lab 4: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a:t>This lab is designed to show you how to create an Amazon EBS volume. After you create the volume, you will attach the volume to an Amazon EC2 instance, configure the instance to use a virtual disk, create a snapshot and then restore from the snapshot.</a:t>
            </a:r>
          </a:p>
        </p:txBody>
      </p:sp>
      <p:grpSp>
        <p:nvGrpSpPr>
          <p:cNvPr id="5" name="Group 4">
            <a:extLst>
              <a:ext uri="{FF2B5EF4-FFF2-40B4-BE49-F238E27FC236}">
                <a16:creationId xmlns:a16="http://schemas.microsoft.com/office/drawing/2014/main" id="{5CB94D2A-A5E3-43A2-BB1E-BC56C1B0AF69}"/>
              </a:ext>
              <a:ext uri="{C183D7F6-B498-43B3-948B-1728B52AA6E4}">
                <adec:decorative xmlns:adec="http://schemas.microsoft.com/office/drawing/2017/decorative" val="1"/>
              </a:ext>
            </a:extLst>
          </p:cNvPr>
          <p:cNvGrpSpPr/>
          <p:nvPr/>
        </p:nvGrpSpPr>
        <p:grpSpPr>
          <a:xfrm>
            <a:off x="3324734" y="3672872"/>
            <a:ext cx="5174340" cy="1534069"/>
            <a:chOff x="3324734" y="3672872"/>
            <a:chExt cx="4910212" cy="1534069"/>
          </a:xfrm>
        </p:grpSpPr>
        <p:sp>
          <p:nvSpPr>
            <p:cNvPr id="34" name="TextBox 34">
              <a:extLst>
                <a:ext uri="{FF2B5EF4-FFF2-40B4-BE49-F238E27FC236}">
                  <a16:creationId xmlns:a16="http://schemas.microsoft.com/office/drawing/2014/main" id="{15B8728B-D3BE-44C2-A206-3665F2F8FB00}"/>
                </a:ext>
                <a:ext uri="{C183D7F6-B498-43B3-948B-1728B52AA6E4}">
                  <adec:decorative xmlns:adec="http://schemas.microsoft.com/office/drawing/2017/decorative" val="1"/>
                </a:ext>
              </a:extLst>
            </p:cNvPr>
            <p:cNvSpPr txBox="1">
              <a:spLocks noChangeAspect="1" noChangeArrowheads="1"/>
            </p:cNvSpPr>
            <p:nvPr/>
          </p:nvSpPr>
          <p:spPr bwMode="auto">
            <a:xfrm>
              <a:off x="3324734" y="4375944"/>
              <a:ext cx="1173089" cy="830997"/>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35" name="TextBox 34">
              <a:extLst>
                <a:ext uri="{FF2B5EF4-FFF2-40B4-BE49-F238E27FC236}">
                  <a16:creationId xmlns:a16="http://schemas.microsoft.com/office/drawing/2014/main" id="{14330999-3487-49C7-8073-44B730CBE804}"/>
                </a:ext>
                <a:ext uri="{C183D7F6-B498-43B3-948B-1728B52AA6E4}">
                  <adec:decorative xmlns:adec="http://schemas.microsoft.com/office/drawing/2017/decorative" val="1"/>
                </a:ext>
              </a:extLst>
            </p:cNvPr>
            <p:cNvSpPr txBox="1">
              <a:spLocks noChangeAspect="1" noChangeArrowheads="1"/>
            </p:cNvSpPr>
            <p:nvPr/>
          </p:nvSpPr>
          <p:spPr bwMode="auto">
            <a:xfrm>
              <a:off x="5395244" y="4375944"/>
              <a:ext cx="1173089" cy="584775"/>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36" name="TextBox 35">
              <a:extLst>
                <a:ext uri="{FF2B5EF4-FFF2-40B4-BE49-F238E27FC236}">
                  <a16:creationId xmlns:a16="http://schemas.microsoft.com/office/drawing/2014/main" id="{B69C4C29-CFD4-46CA-806C-4A27A0422583}"/>
                </a:ext>
                <a:ext uri="{C183D7F6-B498-43B3-948B-1728B52AA6E4}">
                  <adec:decorative xmlns:adec="http://schemas.microsoft.com/office/drawing/2017/decorative" val="1"/>
                </a:ext>
              </a:extLst>
            </p:cNvPr>
            <p:cNvSpPr txBox="1"/>
            <p:nvPr/>
          </p:nvSpPr>
          <p:spPr>
            <a:xfrm>
              <a:off x="7250210" y="4369589"/>
              <a:ext cx="984736" cy="296092"/>
            </a:xfrm>
            <a:prstGeom prst="rect">
              <a:avLst/>
            </a:prstGeom>
            <a:noFill/>
          </p:spPr>
          <p:txBody>
            <a:bodyPr wrap="square" lIns="0" tIns="0" rIns="0" bIns="0" rtlCol="0" anchor="t">
              <a:noAutofit/>
            </a:bodyPr>
            <a:lstStyle/>
            <a:p>
              <a:pPr algn="ctr"/>
              <a:r>
                <a:rPr lang="en-US" sz="1600" b="1"/>
                <a:t>Snapshot</a:t>
              </a:r>
            </a:p>
          </p:txBody>
        </p:sp>
        <p:sp>
          <p:nvSpPr>
            <p:cNvPr id="38" name="Right Arrow 6">
              <a:extLst>
                <a:ext uri="{FF2B5EF4-FFF2-40B4-BE49-F238E27FC236}">
                  <a16:creationId xmlns:a16="http://schemas.microsoft.com/office/drawing/2014/main" id="{08E3ED7B-7EA7-4273-8F0C-65492433DB93}"/>
                </a:ext>
                <a:ext uri="{C183D7F6-B498-43B3-948B-1728B52AA6E4}">
                  <adec:decorative xmlns:adec="http://schemas.microsoft.com/office/drawing/2017/decorative" val="1"/>
                </a:ext>
              </a:extLst>
            </p:cNvPr>
            <p:cNvSpPr/>
            <p:nvPr/>
          </p:nvSpPr>
          <p:spPr>
            <a:xfrm>
              <a:off x="4594298" y="3933330"/>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26">
              <a:extLst>
                <a:ext uri="{FF2B5EF4-FFF2-40B4-BE49-F238E27FC236}">
                  <a16:creationId xmlns:a16="http://schemas.microsoft.com/office/drawing/2014/main" id="{7DCFEE12-5F9A-4376-932F-4F0E0EF7DE44}"/>
                </a:ext>
                <a:ext uri="{C183D7F6-B498-43B3-948B-1728B52AA6E4}">
                  <adec:decorative xmlns:adec="http://schemas.microsoft.com/office/drawing/2017/decorative" val="1"/>
                </a:ext>
              </a:extLst>
            </p:cNvPr>
            <p:cNvSpPr/>
            <p:nvPr/>
          </p:nvSpPr>
          <p:spPr>
            <a:xfrm>
              <a:off x="6552932" y="3938505"/>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34">
              <a:extLst>
                <a:ext uri="{FF2B5EF4-FFF2-40B4-BE49-F238E27FC236}">
                  <a16:creationId xmlns:a16="http://schemas.microsoft.com/office/drawing/2014/main" id="{46489A33-98CB-4A06-813A-297ED552D011}"/>
                </a:ext>
                <a:ext uri="{C183D7F6-B498-43B3-948B-1728B52AA6E4}">
                  <adec:decorative xmlns:adec="http://schemas.microsoft.com/office/drawing/2017/decorative" val="1"/>
                </a:ext>
              </a:extLst>
            </p:cNvPr>
            <p:cNvSpPr txBox="1">
              <a:spLocks noChangeAspect="1" noChangeArrowheads="1"/>
            </p:cNvSpPr>
            <p:nvPr/>
          </p:nvSpPr>
          <p:spPr bwMode="auto">
            <a:xfrm>
              <a:off x="4350384" y="4132816"/>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42" name="TextBox 34">
              <a:extLst>
                <a:ext uri="{FF2B5EF4-FFF2-40B4-BE49-F238E27FC236}">
                  <a16:creationId xmlns:a16="http://schemas.microsoft.com/office/drawing/2014/main" id="{DCC66836-47D0-480E-8621-C7B1B0B2FFAC}"/>
                </a:ext>
                <a:ext uri="{C183D7F6-B498-43B3-948B-1728B52AA6E4}">
                  <adec:decorative xmlns:adec="http://schemas.microsoft.com/office/drawing/2017/decorative" val="1"/>
                </a:ext>
              </a:extLst>
            </p:cNvPr>
            <p:cNvSpPr txBox="1">
              <a:spLocks noChangeAspect="1" noChangeArrowheads="1"/>
            </p:cNvSpPr>
            <p:nvPr/>
          </p:nvSpPr>
          <p:spPr bwMode="auto">
            <a:xfrm>
              <a:off x="6292665" y="4132816"/>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43" name="Graphic 42">
              <a:extLst>
                <a:ext uri="{FF2B5EF4-FFF2-40B4-BE49-F238E27FC236}">
                  <a16:creationId xmlns:a16="http://schemas.microsoft.com/office/drawing/2014/main" id="{9034518F-2539-4665-96D6-618CC33EB60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2770" y="3672872"/>
              <a:ext cx="711200" cy="711200"/>
            </a:xfrm>
            <a:prstGeom prst="rect">
              <a:avLst/>
            </a:prstGeom>
          </p:spPr>
        </p:pic>
        <p:pic>
          <p:nvPicPr>
            <p:cNvPr id="44" name="Graphic 43">
              <a:extLst>
                <a:ext uri="{FF2B5EF4-FFF2-40B4-BE49-F238E27FC236}">
                  <a16:creationId xmlns:a16="http://schemas.microsoft.com/office/drawing/2014/main" id="{CCCC468B-9A9E-43E4-8015-2510BFF9D8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0788" y="3683266"/>
              <a:ext cx="711200" cy="711200"/>
            </a:xfrm>
            <a:prstGeom prst="rect">
              <a:avLst/>
            </a:prstGeom>
          </p:spPr>
        </p:pic>
        <p:pic>
          <p:nvPicPr>
            <p:cNvPr id="45" name="Graphic 44">
              <a:extLst>
                <a:ext uri="{FF2B5EF4-FFF2-40B4-BE49-F238E27FC236}">
                  <a16:creationId xmlns:a16="http://schemas.microsoft.com/office/drawing/2014/main" id="{D983EBD0-12A0-4208-9CCE-F3C27225A48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6658" y="3747307"/>
              <a:ext cx="640080" cy="640080"/>
            </a:xfrm>
            <a:prstGeom prst="rect">
              <a:avLst/>
            </a:prstGeom>
          </p:spPr>
        </p:pic>
      </p:grpSp>
    </p:spTree>
    <p:custDataLst>
      <p:tags r:id="rId1"/>
    </p:custDataLst>
    <p:extLst>
      <p:ext uri="{BB962C8B-B14F-4D97-AF65-F5344CB8AC3E}">
        <p14:creationId xmlns:p14="http://schemas.microsoft.com/office/powerpoint/2010/main" val="32609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2" name="Title 1"/>
          <p:cNvSpPr>
            <a:spLocks noGrp="1"/>
          </p:cNvSpPr>
          <p:nvPr>
            <p:ph type="title"/>
          </p:nvPr>
        </p:nvSpPr>
        <p:spPr/>
        <p:txBody>
          <a:bodyPr>
            <a:normAutofit/>
          </a:bodyPr>
          <a:lstStyle/>
          <a:p>
            <a:r>
              <a:rPr lang="en-US"/>
              <a:t>Lab 4: Final product</a:t>
            </a:r>
          </a:p>
        </p:txBody>
      </p:sp>
      <p:grpSp>
        <p:nvGrpSpPr>
          <p:cNvPr id="6" name="Group 5">
            <a:extLst>
              <a:ext uri="{FF2B5EF4-FFF2-40B4-BE49-F238E27FC236}">
                <a16:creationId xmlns:a16="http://schemas.microsoft.com/office/drawing/2014/main" id="{2718393E-8AE8-44EE-BEB1-7693EA40D5A5}"/>
              </a:ext>
              <a:ext uri="{C183D7F6-B498-43B3-948B-1728B52AA6E4}">
                <adec:decorative xmlns:adec="http://schemas.microsoft.com/office/drawing/2017/decorative" val="1"/>
              </a:ext>
            </a:extLst>
          </p:cNvPr>
          <p:cNvGrpSpPr/>
          <p:nvPr/>
        </p:nvGrpSpPr>
        <p:grpSpPr>
          <a:xfrm>
            <a:off x="3324734" y="3265279"/>
            <a:ext cx="4910212" cy="1534069"/>
            <a:chOff x="3324734" y="3265279"/>
            <a:chExt cx="4910212" cy="1534069"/>
          </a:xfrm>
        </p:grpSpPr>
        <p:sp>
          <p:nvSpPr>
            <p:cNvPr id="18" name="TextBox 34" descr="Summary of the steps you took in the lab.">
              <a:extLst>
                <a:ext uri="{FF2B5EF4-FFF2-40B4-BE49-F238E27FC236}">
                  <a16:creationId xmlns:a16="http://schemas.microsoft.com/office/drawing/2014/main" id="{4CA0828C-5892-BB49-838A-9907366A6163}"/>
                </a:ext>
              </a:extLst>
            </p:cNvPr>
            <p:cNvSpPr txBox="1">
              <a:spLocks noChangeAspect="1" noChangeArrowheads="1"/>
            </p:cNvSpPr>
            <p:nvPr/>
          </p:nvSpPr>
          <p:spPr bwMode="auto">
            <a:xfrm>
              <a:off x="3324734" y="3968351"/>
              <a:ext cx="1173089" cy="830997"/>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descr="Summary of the steps you took in the lab.">
              <a:extLst>
                <a:ext uri="{FF2B5EF4-FFF2-40B4-BE49-F238E27FC236}">
                  <a16:creationId xmlns:a16="http://schemas.microsoft.com/office/drawing/2014/main" id="{6B875FBD-4426-5241-8642-25819247E50C}"/>
                </a:ext>
              </a:extLst>
            </p:cNvPr>
            <p:cNvSpPr txBox="1">
              <a:spLocks noChangeAspect="1" noChangeArrowheads="1"/>
            </p:cNvSpPr>
            <p:nvPr/>
          </p:nvSpPr>
          <p:spPr bwMode="auto">
            <a:xfrm>
              <a:off x="5395244" y="3968351"/>
              <a:ext cx="1173089" cy="584775"/>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descr="Summary of the steps you took in the lab.">
              <a:extLst>
                <a:ext uri="{FF2B5EF4-FFF2-40B4-BE49-F238E27FC236}">
                  <a16:creationId xmlns:a16="http://schemas.microsoft.com/office/drawing/2014/main" id="{8AF01D8A-BD27-4845-AF1E-8446D1BB259D}"/>
                </a:ext>
              </a:extLst>
            </p:cNvPr>
            <p:cNvSpPr txBox="1"/>
            <p:nvPr/>
          </p:nvSpPr>
          <p:spPr>
            <a:xfrm>
              <a:off x="7250210" y="3961996"/>
              <a:ext cx="984736" cy="296092"/>
            </a:xfrm>
            <a:prstGeom prst="rect">
              <a:avLst/>
            </a:prstGeom>
            <a:noFill/>
          </p:spPr>
          <p:txBody>
            <a:bodyPr wrap="square" lIns="0" tIns="0" rIns="0" bIns="0" rtlCol="0" anchor="t">
              <a:noAutofit/>
            </a:bodyPr>
            <a:lstStyle/>
            <a:p>
              <a:pPr algn="ctr"/>
              <a:r>
                <a:rPr lang="en-US" sz="1600" b="1"/>
                <a:t>Snapshot</a:t>
              </a:r>
            </a:p>
          </p:txBody>
        </p:sp>
        <p:sp>
          <p:nvSpPr>
            <p:cNvPr id="7" name="Right Arrow 6" descr="Summary of the steps you took in the lab.">
              <a:extLst>
                <a:ext uri="{FF2B5EF4-FFF2-40B4-BE49-F238E27FC236}">
                  <a16:creationId xmlns:a16="http://schemas.microsoft.com/office/drawing/2014/main" id="{AC9ABB83-71C6-0447-929E-9AC168956DC2}"/>
                </a:ext>
              </a:extLst>
            </p:cNvPr>
            <p:cNvSpPr/>
            <p:nvPr/>
          </p:nvSpPr>
          <p:spPr>
            <a:xfrm>
              <a:off x="4594298" y="352573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descr="Summary of the steps you took in the lab.">
              <a:extLst>
                <a:ext uri="{FF2B5EF4-FFF2-40B4-BE49-F238E27FC236}">
                  <a16:creationId xmlns:a16="http://schemas.microsoft.com/office/drawing/2014/main" id="{F0F58587-6721-A842-AB00-4AA2FB2FFD8B}"/>
                </a:ext>
              </a:extLst>
            </p:cNvPr>
            <p:cNvSpPr/>
            <p:nvPr/>
          </p:nvSpPr>
          <p:spPr>
            <a:xfrm>
              <a:off x="6552932" y="353091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4" descr="Summary of the steps you took in the lab.">
              <a:extLst>
                <a:ext uri="{FF2B5EF4-FFF2-40B4-BE49-F238E27FC236}">
                  <a16:creationId xmlns:a16="http://schemas.microsoft.com/office/drawing/2014/main" id="{2C1DB8B9-3C74-4F4A-8968-9DA04CF9333A}"/>
                </a:ext>
              </a:extLst>
            </p:cNvPr>
            <p:cNvSpPr txBox="1">
              <a:spLocks noChangeAspect="1" noChangeArrowheads="1"/>
            </p:cNvSpPr>
            <p:nvPr/>
          </p:nvSpPr>
          <p:spPr bwMode="auto">
            <a:xfrm>
              <a:off x="4350384" y="3725223"/>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id="{A9FADD2A-789C-9546-90B5-8A468A0B8F47}"/>
                </a:ext>
                <a:ext uri="{C183D7F6-B498-43B3-948B-1728B52AA6E4}">
                  <adec:decorative xmlns:adec="http://schemas.microsoft.com/office/drawing/2017/decorative" val="1"/>
                </a:ext>
              </a:extLst>
            </p:cNvPr>
            <p:cNvSpPr txBox="1">
              <a:spLocks noChangeAspect="1" noChangeArrowheads="1"/>
            </p:cNvSpPr>
            <p:nvPr/>
          </p:nvSpPr>
          <p:spPr bwMode="auto">
            <a:xfrm>
              <a:off x="6292665" y="3725223"/>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22" name="Graphic 21" descr="Summary of the steps you took in the lab.">
              <a:extLst>
                <a:ext uri="{FF2B5EF4-FFF2-40B4-BE49-F238E27FC236}">
                  <a16:creationId xmlns:a16="http://schemas.microsoft.com/office/drawing/2014/main" id="{8AA75D19-1576-48B9-B24D-9DCE8BC623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2770" y="3265279"/>
              <a:ext cx="711200" cy="711200"/>
            </a:xfrm>
            <a:prstGeom prst="rect">
              <a:avLst/>
            </a:prstGeom>
          </p:spPr>
        </p:pic>
        <p:pic>
          <p:nvPicPr>
            <p:cNvPr id="24" name="Graphic 23" descr="Summary of the steps you took in the lab.">
              <a:extLst>
                <a:ext uri="{FF2B5EF4-FFF2-40B4-BE49-F238E27FC236}">
                  <a16:creationId xmlns:a16="http://schemas.microsoft.com/office/drawing/2014/main" id="{591D1564-0D18-4299-A4BA-2016E52022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0788" y="3275673"/>
              <a:ext cx="711200" cy="711200"/>
            </a:xfrm>
            <a:prstGeom prst="rect">
              <a:avLst/>
            </a:prstGeom>
          </p:spPr>
        </p:pic>
        <p:pic>
          <p:nvPicPr>
            <p:cNvPr id="25" name="Graphic 24" descr="Summary of the steps you took in the lab.">
              <a:extLst>
                <a:ext uri="{FF2B5EF4-FFF2-40B4-BE49-F238E27FC236}">
                  <a16:creationId xmlns:a16="http://schemas.microsoft.com/office/drawing/2014/main" id="{C899A828-50C6-4D83-BAE4-01C9B2C631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6658" y="3339714"/>
              <a:ext cx="640080" cy="640080"/>
            </a:xfrm>
            <a:prstGeom prst="rect">
              <a:avLst/>
            </a:prstGeom>
          </p:spPr>
        </p:pic>
      </p:grpSp>
    </p:spTree>
    <p:custDataLst>
      <p:tags r:id="rId1"/>
    </p:custDataLst>
    <p:extLst>
      <p:ext uri="{BB962C8B-B14F-4D97-AF65-F5344CB8AC3E}">
        <p14:creationId xmlns:p14="http://schemas.microsoft.com/office/powerpoint/2010/main" val="24139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19</a:t>
            </a:fld>
            <a:endParaRPr lang="en-US"/>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6" t="30618" r="126" b="15757"/>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Begin Lab 4: Working with Amazon EBS</a:t>
            </a:r>
          </a:p>
        </p:txBody>
      </p:sp>
      <p:grpSp>
        <p:nvGrpSpPr>
          <p:cNvPr id="9" name="Group 8">
            <a:extLst>
              <a:ext uri="{FF2B5EF4-FFF2-40B4-BE49-F238E27FC236}">
                <a16:creationId xmlns:a16="http://schemas.microsoft.com/office/drawing/2014/main" id="{10DC9E4A-8285-4049-983B-7423DA3CE8FF}"/>
              </a:ext>
              <a:ext uri="{C183D7F6-B498-43B3-948B-1728B52AA6E4}">
                <adec:decorative xmlns:adec="http://schemas.microsoft.com/office/drawing/2017/decorative" val="1"/>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30 minutes</a:t>
            </a:r>
          </a:p>
        </p:txBody>
      </p:sp>
    </p:spTree>
    <p:custDataLst>
      <p:tags r:id="rId1"/>
    </p:custDataLst>
    <p:extLst>
      <p:ext uri="{BB962C8B-B14F-4D97-AF65-F5344CB8AC3E}">
        <p14:creationId xmlns:p14="http://schemas.microsoft.com/office/powerpoint/2010/main" val="281945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C183D7F6-B498-43B3-948B-1728B52AA6E4}">
                <adec:decorative xmlns:adec="http://schemas.microsoft.com/office/drawing/2017/decorative" val="0"/>
              </a:ext>
            </a:extLst>
          </p:cNvPr>
          <p:cNvSpPr>
            <a:spLocks noGrp="1"/>
          </p:cNvSpPr>
          <p:nvPr>
            <p:ph type="sldNum" sz="quarter" idx="20"/>
          </p:nvPr>
        </p:nvSpPr>
        <p:spPr>
          <a:xfrm>
            <a:off x="11469389" y="6582058"/>
            <a:ext cx="484261" cy="265176"/>
          </a:xfrm>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a:t>Module overview</a:t>
            </a:r>
          </a:p>
        </p:txBody>
      </p:sp>
      <p:sp>
        <p:nvSpPr>
          <p:cNvPr id="5" name="Content Placeholder 4"/>
          <p:cNvSpPr>
            <a:spLocks noGrp="1"/>
          </p:cNvSpPr>
          <p:nvPr>
            <p:ph sz="quarter" idx="21"/>
          </p:nvPr>
        </p:nvSpPr>
        <p:spPr>
          <a:xfrm>
            <a:off x="365760" y="1143000"/>
            <a:ext cx="5559552" cy="5291750"/>
          </a:xfrm>
        </p:spPr>
        <p:txBody>
          <a:bodyPr>
            <a:noAutofit/>
          </a:bodyPr>
          <a:lstStyle/>
          <a:p>
            <a:pPr marL="0" indent="0">
              <a:spcBef>
                <a:spcPts val="1800"/>
              </a:spcBef>
              <a:buNone/>
            </a:pPr>
            <a:r>
              <a:rPr lang="en-US" b="1"/>
              <a:t>Topics</a:t>
            </a:r>
          </a:p>
          <a:p>
            <a:pPr marL="228600" lvl="1">
              <a:spcBef>
                <a:spcPts val="1000"/>
              </a:spcBef>
            </a:pPr>
            <a:r>
              <a:rPr lang="en-US"/>
              <a:t>Amazon Elastic Block Store (Amazon EBS)</a:t>
            </a:r>
          </a:p>
          <a:p>
            <a:pPr marL="228600" lvl="1">
              <a:spcBef>
                <a:spcPts val="1000"/>
              </a:spcBef>
            </a:pPr>
            <a:r>
              <a:rPr lang="en-US"/>
              <a:t>Amazon Simple Storage Service (Amazon S3)</a:t>
            </a:r>
          </a:p>
          <a:p>
            <a:pPr marL="228600" lvl="1">
              <a:spcBef>
                <a:spcPts val="1000"/>
              </a:spcBef>
            </a:pPr>
            <a:r>
              <a:rPr lang="en-US"/>
              <a:t>Amazon Elastic File System (Amazon EFS)</a:t>
            </a:r>
          </a:p>
          <a:p>
            <a:pPr marL="228600" lvl="1">
              <a:spcBef>
                <a:spcPts val="1000"/>
              </a:spcBef>
            </a:pPr>
            <a:r>
              <a:rPr lang="en-US"/>
              <a:t>Amazon Simple Storage Service Glacier</a:t>
            </a:r>
            <a:endParaRPr lang="en-US" sz="2400"/>
          </a:p>
          <a:p>
            <a:pPr marL="0" indent="0">
              <a:spcBef>
                <a:spcPts val="1800"/>
              </a:spcBef>
              <a:buNone/>
            </a:pPr>
            <a:endParaRPr lang="en-US"/>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108192" y="1143000"/>
            <a:ext cx="5559552" cy="4649788"/>
          </a:xfrm>
        </p:spPr>
        <p:txBody>
          <a:bodyPr>
            <a:normAutofit lnSpcReduction="10000"/>
          </a:bodyPr>
          <a:lstStyle/>
          <a:p>
            <a:pPr marL="0" indent="0">
              <a:buNone/>
            </a:pPr>
            <a:r>
              <a:rPr lang="en-US" b="1"/>
              <a:t>Demos</a:t>
            </a:r>
          </a:p>
          <a:p>
            <a:r>
              <a:rPr lang="en-US" sz="2400"/>
              <a:t>Amazon EBS console</a:t>
            </a:r>
          </a:p>
          <a:p>
            <a:r>
              <a:rPr lang="en-US" sz="2400"/>
              <a:t>Amazon S3 console</a:t>
            </a:r>
          </a:p>
          <a:p>
            <a:r>
              <a:rPr lang="en-US" sz="2400"/>
              <a:t>Amazon EFS console</a:t>
            </a:r>
          </a:p>
          <a:p>
            <a:r>
              <a:rPr lang="en-US" sz="2400"/>
              <a:t>Amazon S3 Glacier console</a:t>
            </a:r>
          </a:p>
          <a:p>
            <a:pPr marL="0" indent="0">
              <a:buNone/>
            </a:pPr>
            <a:r>
              <a:rPr lang="en-US" b="1"/>
              <a:t>Lab</a:t>
            </a:r>
          </a:p>
          <a:p>
            <a:r>
              <a:rPr lang="en-US" sz="2400"/>
              <a:t>Working with Amazon EBS</a:t>
            </a:r>
            <a:endParaRPr lang="en-US"/>
          </a:p>
          <a:p>
            <a:pPr marL="0" indent="0">
              <a:buNone/>
            </a:pPr>
            <a:r>
              <a:rPr lang="en-US" b="1"/>
              <a:t>Activities</a:t>
            </a:r>
          </a:p>
          <a:p>
            <a:r>
              <a:rPr lang="en-US" sz="2400"/>
              <a:t>Storage solution case study</a:t>
            </a: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72784" y="5850625"/>
            <a:ext cx="2734716" cy="532323"/>
            <a:chOff x="4082027" y="5385303"/>
            <a:chExt cx="2734716"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516113" y="5491216"/>
              <a:ext cx="2300630" cy="400110"/>
            </a:xfrm>
            <a:prstGeom prst="rect">
              <a:avLst/>
            </a:prstGeom>
            <a:noFill/>
          </p:spPr>
          <p:txBody>
            <a:bodyPr wrap="none" rtlCol="0">
              <a:spAutoFit/>
            </a:bodyPr>
            <a:lstStyle/>
            <a:p>
              <a:r>
                <a:rPr lang="en-US" sz="2000" b="1">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82027" y="5385303"/>
              <a:ext cx="532323" cy="532323"/>
            </a:xfrm>
            <a:prstGeom prst="rect">
              <a:avLst/>
            </a:prstGeom>
          </p:spPr>
        </p:pic>
      </p:grpSp>
    </p:spTree>
    <p:custDataLst>
      <p:tags r:id="rId1"/>
    </p:custDataLst>
    <p:extLst>
      <p:ext uri="{BB962C8B-B14F-4D97-AF65-F5344CB8AC3E}">
        <p14:creationId xmlns:p14="http://schemas.microsoft.com/office/powerpoint/2010/main" val="2247215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lstStyle/>
          <a:p>
            <a:r>
              <a:rPr lang="en-US" sz="4000">
                <a:latin typeface="+mj-lt"/>
              </a:rPr>
              <a:t>Lab debrief: </a:t>
            </a:r>
            <a:br>
              <a:rPr lang="en-US" sz="4000">
                <a:latin typeface="+mj-lt"/>
              </a:rPr>
            </a:br>
            <a:r>
              <a:rPr lang="en-US" sz="400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48292" y="1241257"/>
            <a:ext cx="6563227" cy="4375485"/>
          </a:xfrm>
          <a:prstGeom prst="rect">
            <a:avLst/>
          </a:prstGeom>
          <a:ln>
            <a:solidFill>
              <a:schemeClr val="accent1"/>
            </a:solidFill>
          </a:ln>
        </p:spPr>
      </p:pic>
    </p:spTree>
    <p:custDataLst>
      <p:tags r:id="rId1"/>
    </p:custDataLst>
    <p:extLst>
      <p:ext uri="{BB962C8B-B14F-4D97-AF65-F5344CB8AC3E}">
        <p14:creationId xmlns:p14="http://schemas.microsoft.com/office/powerpoint/2010/main" val="102537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Section 2: Amazon Simple Storage Service (Amazon S3) </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7: Storage</a:t>
            </a:r>
          </a:p>
        </p:txBody>
      </p:sp>
    </p:spTree>
    <p:custDataLst>
      <p:tags r:id="rId1"/>
    </p:custDataLst>
    <p:extLst>
      <p:ext uri="{BB962C8B-B14F-4D97-AF65-F5344CB8AC3E}">
        <p14:creationId xmlns:p14="http://schemas.microsoft.com/office/powerpoint/2010/main" val="3937626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8" name="Title 1">
            <a:extLst>
              <a:ext uri="{FF2B5EF4-FFF2-40B4-BE49-F238E27FC236}">
                <a16:creationId xmlns:a16="http://schemas.microsoft.com/office/drawing/2014/main" id="{48556E65-852B-EB26-5FF1-D0A60DD2F15B}"/>
              </a:ext>
            </a:extLst>
          </p:cNvPr>
          <p:cNvSpPr txBox="1">
            <a:spLocks/>
          </p:cNvSpPr>
          <p:nvPr/>
        </p:nvSpPr>
        <p:spPr>
          <a:xfrm>
            <a:off x="365760" y="301752"/>
            <a:ext cx="11569209" cy="731318"/>
          </a:xfrm>
          <a:prstGeom prst="rect">
            <a:avLst/>
          </a:prstGeom>
        </p:spPr>
        <p:txBody>
          <a:bodyPr vert="horz" lIns="91440" tIns="45720" rIns="91440" bIns="45720" rtlCol="0" anchor="ctr">
            <a:norm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r>
              <a:rPr lang="en-US" dirty="0"/>
              <a:t>Storage</a:t>
            </a:r>
          </a:p>
        </p:txBody>
      </p:sp>
      <p:pic>
        <p:nvPicPr>
          <p:cNvPr id="6" name="Graphic 5">
            <a:extLst>
              <a:ext uri="{FF2B5EF4-FFF2-40B4-BE49-F238E27FC236}">
                <a16:creationId xmlns:a16="http://schemas.microsoft.com/office/drawing/2014/main" id="{72206458-AEBB-4C80-B3D9-09A14B171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008" y="2576294"/>
            <a:ext cx="2035432" cy="2035432"/>
          </a:xfrm>
          <a:prstGeom prst="rect">
            <a:avLst/>
          </a:prstGeom>
        </p:spPr>
      </p:pic>
      <p:sp>
        <p:nvSpPr>
          <p:cNvPr id="7" name="TextBox 6">
            <a:extLst>
              <a:ext uri="{FF2B5EF4-FFF2-40B4-BE49-F238E27FC236}">
                <a16:creationId xmlns:a16="http://schemas.microsoft.com/office/drawing/2014/main" id="{F6B5E4BC-5E07-441C-90B1-7C6345044B83}"/>
              </a:ext>
            </a:extLst>
          </p:cNvPr>
          <p:cNvSpPr txBox="1"/>
          <p:nvPr/>
        </p:nvSpPr>
        <p:spPr>
          <a:xfrm>
            <a:off x="3307126" y="4943981"/>
            <a:ext cx="5367146" cy="954107"/>
          </a:xfrm>
          <a:prstGeom prst="rect">
            <a:avLst/>
          </a:prstGeom>
          <a:noFill/>
        </p:spPr>
        <p:txBody>
          <a:bodyPr wrap="square" rtlCol="0">
            <a:spAutoFit/>
          </a:bodyPr>
          <a:lstStyle/>
          <a:p>
            <a:pPr algn="ctr"/>
            <a:r>
              <a:rPr lang="en-US" sz="2800"/>
              <a:t>Amazon Simple Storage Service (Amazon S3)</a:t>
            </a:r>
          </a:p>
        </p:txBody>
      </p:sp>
      <p:sp>
        <p:nvSpPr>
          <p:cNvPr id="2" name="Title 1">
            <a:extLst>
              <a:ext uri="{C183D7F6-B498-43B3-948B-1728B52AA6E4}">
                <adec:decorative xmlns:adec="http://schemas.microsoft.com/office/drawing/2017/decorative" val="1"/>
              </a:ext>
            </a:extLst>
          </p:cNvPr>
          <p:cNvSpPr>
            <a:spLocks noGrp="1"/>
          </p:cNvSpPr>
          <p:nvPr>
            <p:ph type="title"/>
          </p:nvPr>
        </p:nvSpPr>
        <p:spPr>
          <a:xfrm>
            <a:off x="384441" y="-1063598"/>
            <a:ext cx="11569209" cy="731318"/>
          </a:xfrm>
        </p:spPr>
        <p:txBody>
          <a:bodyPr/>
          <a:lstStyle/>
          <a:p>
            <a:r>
              <a:rPr lang="en-US" dirty="0"/>
              <a:t>Storage 1</a:t>
            </a:r>
          </a:p>
        </p:txBody>
      </p:sp>
    </p:spTree>
    <p:custDataLst>
      <p:tags r:id="rId1"/>
    </p:custDataLst>
    <p:extLst>
      <p:ext uri="{BB962C8B-B14F-4D97-AF65-F5344CB8AC3E}">
        <p14:creationId xmlns:p14="http://schemas.microsoft.com/office/powerpoint/2010/main" val="72264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2EA61A-72D7-E8DF-3C47-7A71F2A39CC9}"/>
              </a:ext>
            </a:extLst>
          </p:cNvPr>
          <p:cNvSpPr>
            <a:spLocks noGrp="1"/>
          </p:cNvSpPr>
          <p:nvPr>
            <p:ph type="sldNum" sz="quarter" idx="20"/>
          </p:nvPr>
        </p:nvSpPr>
        <p:spPr/>
        <p:txBody>
          <a:bodyPr/>
          <a:lstStyle/>
          <a:p>
            <a:fld id="{930176A1-BCF0-4712-97A6-6B495F55390B}" type="slidenum">
              <a:rPr lang="en-US" smtClean="0"/>
              <a:t>23</a:t>
            </a:fld>
            <a:endParaRPr lang="en-US"/>
          </a:p>
        </p:txBody>
      </p:sp>
      <p:sp>
        <p:nvSpPr>
          <p:cNvPr id="2" name="Title 1">
            <a:extLst>
              <a:ext uri="{C183D7F6-B498-43B3-948B-1728B52AA6E4}">
                <adec:decorative xmlns:adec="http://schemas.microsoft.com/office/drawing/2017/decorative" val="0"/>
              </a:ext>
            </a:extLst>
          </p:cNvPr>
          <p:cNvSpPr>
            <a:spLocks noGrp="1"/>
          </p:cNvSpPr>
          <p:nvPr>
            <p:ph type="title"/>
          </p:nvPr>
        </p:nvSpPr>
        <p:spPr/>
        <p:txBody>
          <a:bodyPr/>
          <a:lstStyle/>
          <a:p>
            <a:r>
              <a:rPr lang="en-US"/>
              <a:t>Amazon S3 overview</a:t>
            </a:r>
          </a:p>
        </p:txBody>
      </p:sp>
      <p:grpSp>
        <p:nvGrpSpPr>
          <p:cNvPr id="10" name="Group 9">
            <a:extLst>
              <a:ext uri="{FF2B5EF4-FFF2-40B4-BE49-F238E27FC236}">
                <a16:creationId xmlns:a16="http://schemas.microsoft.com/office/drawing/2014/main" id="{8D9FA559-BA4A-4FB7-A143-BE9A5C7716B6}"/>
              </a:ext>
              <a:ext uri="{C183D7F6-B498-43B3-948B-1728B52AA6E4}">
                <adec:decorative xmlns:adec="http://schemas.microsoft.com/office/drawing/2017/decorative" val="1"/>
              </a:ext>
            </a:extLst>
          </p:cNvPr>
          <p:cNvGrpSpPr/>
          <p:nvPr/>
        </p:nvGrpSpPr>
        <p:grpSpPr>
          <a:xfrm>
            <a:off x="1" y="1273084"/>
            <a:ext cx="12191999" cy="5105400"/>
            <a:chOff x="1" y="1273084"/>
            <a:chExt cx="12191999" cy="5105400"/>
          </a:xfrm>
        </p:grpSpPr>
        <p:grpSp>
          <p:nvGrpSpPr>
            <p:cNvPr id="9" name="Group 8">
              <a:extLst>
                <a:ext uri="{FF2B5EF4-FFF2-40B4-BE49-F238E27FC236}">
                  <a16:creationId xmlns:a16="http://schemas.microsoft.com/office/drawing/2014/main" id="{B4E35822-4B86-4035-925C-F608078F6551}"/>
                </a:ext>
              </a:extLst>
            </p:cNvPr>
            <p:cNvGrpSpPr/>
            <p:nvPr/>
          </p:nvGrpSpPr>
          <p:grpSpPr>
            <a:xfrm>
              <a:off x="1" y="1273084"/>
              <a:ext cx="12191999" cy="5105400"/>
              <a:chOff x="-30967" y="1273084"/>
              <a:chExt cx="12191999" cy="5105400"/>
            </a:xfrm>
          </p:grpSpPr>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4"/>
              <a:srcRect t="6889" b="11271"/>
              <a:stretch/>
            </p:blipFill>
            <p:spPr>
              <a:xfrm>
                <a:off x="-30967" y="1273084"/>
                <a:ext cx="12191999" cy="5105400"/>
              </a:xfrm>
              <a:prstGeom prst="rect">
                <a:avLst/>
              </a:prstGeom>
              <a:ln w="19050">
                <a:noFill/>
              </a:ln>
            </p:spPr>
          </p:pic>
          <p:sp>
            <p:nvSpPr>
              <p:cNvPr id="6" name="Rectangle 5">
                <a:extLst>
                  <a:ext uri="{C183D7F6-B498-43B3-948B-1728B52AA6E4}">
                    <adec:decorative xmlns:adec="http://schemas.microsoft.com/office/drawing/2017/decorative" val="1"/>
                  </a:ext>
                </a:extLst>
              </p:cNvPr>
              <p:cNvSpPr/>
              <p:nvPr/>
            </p:nvSpPr>
            <p:spPr bwMode="auto">
              <a:xfrm>
                <a:off x="-29444" y="1283544"/>
                <a:ext cx="12188952" cy="5081405"/>
              </a:xfrm>
              <a:prstGeom prst="rect">
                <a:avLst/>
              </a:prstGeom>
              <a:solidFill>
                <a:srgbClr val="FFFFFF">
                  <a:alpha val="80000"/>
                </a:srgb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187" y="1965501"/>
              <a:ext cx="760824" cy="760824"/>
            </a:xfrm>
            <a:prstGeom prst="rect">
              <a:avLst/>
            </a:prstGeom>
          </p:spPr>
        </p:pic>
        <p:pic>
          <p:nvPicPr>
            <p:cNvPr id="18"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506" y="2202925"/>
              <a:ext cx="760824" cy="760824"/>
            </a:xfrm>
            <a:prstGeom prst="rect">
              <a:avLst/>
            </a:prstGeom>
          </p:spPr>
        </p:pic>
        <p:pic>
          <p:nvPicPr>
            <p:cNvPr id="19"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337" y="1833233"/>
              <a:ext cx="760824" cy="760824"/>
            </a:xfrm>
            <a:prstGeom prst="rect">
              <a:avLst/>
            </a:prstGeom>
          </p:spPr>
        </p:pic>
        <p:pic>
          <p:nvPicPr>
            <p:cNvPr id="20"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705" y="2281800"/>
              <a:ext cx="760824" cy="760824"/>
            </a:xfrm>
            <a:prstGeom prst="rect">
              <a:avLst/>
            </a:prstGeom>
          </p:spPr>
        </p:pic>
        <p:pic>
          <p:nvPicPr>
            <p:cNvPr id="21"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770" y="5197521"/>
              <a:ext cx="760824" cy="760824"/>
            </a:xfrm>
            <a:prstGeom prst="rect">
              <a:avLst/>
            </a:prstGeom>
          </p:spPr>
        </p:pic>
        <p:pic>
          <p:nvPicPr>
            <p:cNvPr id="22"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9592" y="5473564"/>
              <a:ext cx="760824" cy="760824"/>
            </a:xfrm>
            <a:prstGeom prst="rect">
              <a:avLst/>
            </a:prstGeom>
          </p:spPr>
        </p:pic>
        <p:pic>
          <p:nvPicPr>
            <p:cNvPr id="23"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7959" y="5180274"/>
              <a:ext cx="760824" cy="760824"/>
            </a:xfrm>
            <a:prstGeom prst="rect">
              <a:avLst/>
            </a:prstGeom>
          </p:spPr>
        </p:pic>
      </p:grpSp>
      <p:sp>
        <p:nvSpPr>
          <p:cNvPr id="12" name="Rounded Rectangle 11">
            <a:extLst>
              <a:ext uri="{C183D7F6-B498-43B3-948B-1728B52AA6E4}">
                <adec:decorative xmlns:adec="http://schemas.microsoft.com/office/drawing/2017/decorative" val="1"/>
              </a:ext>
            </a:extLst>
          </p:cNvPr>
          <p:cNvSpPr/>
          <p:nvPr/>
        </p:nvSpPr>
        <p:spPr bwMode="auto">
          <a:xfrm>
            <a:off x="2618782" y="2808412"/>
            <a:ext cx="6627572" cy="2296913"/>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3"/>
          <p:cNvSpPr txBox="1">
            <a:spLocks/>
          </p:cNvSpPr>
          <p:nvPr/>
        </p:nvSpPr>
        <p:spPr>
          <a:xfrm>
            <a:off x="2825953" y="2927532"/>
            <a:ext cx="6322429" cy="2054776"/>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400"/>
              <a:t>Data is stored as objects in buckets</a:t>
            </a:r>
          </a:p>
          <a:p>
            <a:pPr marL="457200" indent="-457200">
              <a:lnSpc>
                <a:spcPct val="100000"/>
              </a:lnSpc>
              <a:buFont typeface="Arial" panose="020B0604020202020204" pitchFamily="34" charset="0"/>
              <a:buChar char="•"/>
            </a:pPr>
            <a:r>
              <a:rPr lang="en-US" sz="2400"/>
              <a:t>Virtually unlimited storage</a:t>
            </a:r>
          </a:p>
          <a:p>
            <a:pPr marL="793343" lvl="1" indent="-457200">
              <a:lnSpc>
                <a:spcPct val="100000"/>
              </a:lnSpc>
              <a:buFont typeface="Arial" panose="020B0604020202020204" pitchFamily="34" charset="0"/>
              <a:buChar char="•"/>
            </a:pPr>
            <a:r>
              <a:rPr lang="en-US" sz="1800"/>
              <a:t>Single object is limited to 5 TB</a:t>
            </a:r>
          </a:p>
          <a:p>
            <a:pPr marL="457200" indent="-457200">
              <a:lnSpc>
                <a:spcPct val="100000"/>
              </a:lnSpc>
              <a:buFont typeface="Arial" panose="020B0604020202020204" pitchFamily="34" charset="0"/>
              <a:buChar char="•"/>
            </a:pPr>
            <a:r>
              <a:rPr lang="en-US" sz="2400"/>
              <a:t>Designed for 11 9s of durability</a:t>
            </a:r>
          </a:p>
          <a:p>
            <a:pPr marL="457200" indent="-457200">
              <a:lnSpc>
                <a:spcPct val="100000"/>
              </a:lnSpc>
              <a:buFont typeface="Arial" panose="020B0604020202020204" pitchFamily="34" charset="0"/>
              <a:buChar char="•"/>
            </a:pPr>
            <a:r>
              <a:rPr lang="en-US" sz="2400"/>
              <a:t>Granular access to bucket and objects </a:t>
            </a:r>
          </a:p>
        </p:txBody>
      </p:sp>
    </p:spTree>
    <p:custDataLst>
      <p:tags r:id="rId1"/>
    </p:custDataLst>
    <p:extLst>
      <p:ext uri="{BB962C8B-B14F-4D97-AF65-F5344CB8AC3E}">
        <p14:creationId xmlns:p14="http://schemas.microsoft.com/office/powerpoint/2010/main" val="64665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p:cNvSpPr>
            <a:spLocks noGrp="1"/>
          </p:cNvSpPr>
          <p:nvPr>
            <p:ph type="title"/>
          </p:nvPr>
        </p:nvSpPr>
        <p:spPr/>
        <p:txBody>
          <a:bodyPr/>
          <a:lstStyle/>
          <a:p>
            <a:r>
              <a:rPr lang="en-US" dirty="0"/>
              <a:t>Amazon </a:t>
            </a:r>
            <a:r>
              <a:rPr lang="en-US" dirty="0" err="1"/>
              <a:t>S3</a:t>
            </a:r>
            <a:r>
              <a:rPr lang="en-US" dirty="0"/>
              <a:t> storage classes</a:t>
            </a:r>
          </a:p>
        </p:txBody>
      </p:sp>
      <p:sp>
        <p:nvSpPr>
          <p:cNvPr id="3" name="Content Placeholder 2"/>
          <p:cNvSpPr>
            <a:spLocks noGrp="1"/>
          </p:cNvSpPr>
          <p:nvPr>
            <p:ph sz="quarter" idx="21"/>
          </p:nvPr>
        </p:nvSpPr>
        <p:spPr/>
        <p:txBody>
          <a:bodyPr>
            <a:normAutofit/>
          </a:bodyPr>
          <a:lstStyle/>
          <a:p>
            <a:pPr marL="0" lvl="1" indent="0">
              <a:lnSpc>
                <a:spcPct val="110000"/>
              </a:lnSpc>
              <a:spcBef>
                <a:spcPts val="1000"/>
              </a:spcBef>
              <a:spcAft>
                <a:spcPts val="800"/>
              </a:spcAft>
              <a:buNone/>
            </a:pPr>
            <a:r>
              <a:rPr lang="en-US" sz="3000"/>
              <a:t>Amazon S3 offers a range of object-level storage classes that are designed for different use cases:</a:t>
            </a:r>
          </a:p>
          <a:p>
            <a:pPr marL="914400" lvl="2" indent="-457200">
              <a:lnSpc>
                <a:spcPct val="110000"/>
              </a:lnSpc>
              <a:spcBef>
                <a:spcPts val="1000"/>
              </a:spcBef>
              <a:spcAft>
                <a:spcPts val="800"/>
              </a:spcAft>
            </a:pPr>
            <a:r>
              <a:rPr lang="en-US" sz="2600"/>
              <a:t>Amazon S3 Standard</a:t>
            </a:r>
          </a:p>
          <a:p>
            <a:pPr marL="914400" lvl="2" indent="-457200">
              <a:lnSpc>
                <a:spcPct val="110000"/>
              </a:lnSpc>
              <a:spcBef>
                <a:spcPts val="1000"/>
              </a:spcBef>
              <a:spcAft>
                <a:spcPts val="800"/>
              </a:spcAft>
            </a:pPr>
            <a:r>
              <a:rPr lang="en-US" sz="2600"/>
              <a:t>Amazon S3 Intelligent-Tiering</a:t>
            </a:r>
          </a:p>
          <a:p>
            <a:pPr marL="914400" lvl="2" indent="-457200">
              <a:lnSpc>
                <a:spcPct val="110000"/>
              </a:lnSpc>
              <a:spcBef>
                <a:spcPts val="1000"/>
              </a:spcBef>
              <a:spcAft>
                <a:spcPts val="800"/>
              </a:spcAft>
            </a:pPr>
            <a:r>
              <a:rPr lang="en-US" sz="2600"/>
              <a:t>Amazon S3 Standard-Infrequent Access (Amazon S3 Standard-IA)</a:t>
            </a:r>
          </a:p>
          <a:p>
            <a:pPr marL="914400" lvl="2" indent="-457200">
              <a:lnSpc>
                <a:spcPct val="110000"/>
              </a:lnSpc>
              <a:spcBef>
                <a:spcPts val="1000"/>
              </a:spcBef>
              <a:spcAft>
                <a:spcPts val="800"/>
              </a:spcAft>
            </a:pPr>
            <a:r>
              <a:rPr lang="en-US" sz="2600"/>
              <a:t>Amazon S3 One Zone-Infrequent Access (Amazon S3 One Zone-IA)</a:t>
            </a:r>
          </a:p>
          <a:p>
            <a:pPr marL="914400" lvl="2" indent="-457200">
              <a:lnSpc>
                <a:spcPct val="110000"/>
              </a:lnSpc>
              <a:spcBef>
                <a:spcPts val="1000"/>
              </a:spcBef>
              <a:spcAft>
                <a:spcPts val="800"/>
              </a:spcAft>
            </a:pPr>
            <a:r>
              <a:rPr lang="en-US" sz="2600"/>
              <a:t>Amazon S3 Glacier </a:t>
            </a:r>
          </a:p>
          <a:p>
            <a:pPr marL="914400" lvl="2" indent="-457200">
              <a:lnSpc>
                <a:spcPct val="110000"/>
              </a:lnSpc>
              <a:spcBef>
                <a:spcPts val="1000"/>
              </a:spcBef>
              <a:spcAft>
                <a:spcPts val="800"/>
              </a:spcAft>
            </a:pPr>
            <a:r>
              <a:rPr lang="en-US" sz="2600"/>
              <a:t>Amazon S3 Glacier Deep Archive</a:t>
            </a:r>
          </a:p>
        </p:txBody>
      </p:sp>
    </p:spTree>
    <p:custDataLst>
      <p:tags r:id="rId1"/>
    </p:custDataLst>
    <p:extLst>
      <p:ext uri="{BB962C8B-B14F-4D97-AF65-F5344CB8AC3E}">
        <p14:creationId xmlns:p14="http://schemas.microsoft.com/office/powerpoint/2010/main" val="151341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p:cNvSpPr>
            <a:spLocks noGrp="1"/>
          </p:cNvSpPr>
          <p:nvPr>
            <p:ph type="title"/>
          </p:nvPr>
        </p:nvSpPr>
        <p:spPr/>
        <p:txBody>
          <a:bodyPr vert="horz" lIns="91440" tIns="45720" rIns="91440" bIns="45720" rtlCol="0" anchor="ctr">
            <a:normAutofit/>
          </a:bodyPr>
          <a:lstStyle/>
          <a:p>
            <a:r>
              <a:rPr lang="en-US"/>
              <a:t>Amazon S3 bucket URLs (two styles)</a:t>
            </a:r>
          </a:p>
        </p:txBody>
      </p:sp>
      <p:sp>
        <p:nvSpPr>
          <p:cNvPr id="29" name="Content Placeholder 2"/>
          <p:cNvSpPr>
            <a:spLocks noGrp="1"/>
          </p:cNvSpPr>
          <p:nvPr>
            <p:ph sz="quarter" idx="21"/>
          </p:nvPr>
        </p:nvSpPr>
        <p:spPr>
          <a:xfrm>
            <a:off x="2791168" y="1143000"/>
            <a:ext cx="9162482" cy="1870005"/>
          </a:xfrm>
        </p:spPr>
        <p:txBody>
          <a:bodyPr>
            <a:noAutofit/>
          </a:bodyPr>
          <a:lstStyle/>
          <a:p>
            <a:pPr marL="4233" lvl="1" indent="0">
              <a:spcBef>
                <a:spcPts val="1200"/>
              </a:spcBef>
              <a:buNone/>
            </a:pPr>
            <a:r>
              <a:rPr lang="en-US"/>
              <a:t>To upload your data: </a:t>
            </a:r>
          </a:p>
          <a:p>
            <a:pPr marL="766214" lvl="1" indent="-452955">
              <a:spcBef>
                <a:spcPts val="1200"/>
              </a:spcBef>
              <a:buSzPct val="100000"/>
              <a:buFont typeface="+mj-lt"/>
              <a:buAutoNum type="arabicPeriod"/>
            </a:pPr>
            <a:r>
              <a:rPr lang="en-US"/>
              <a:t>Create a </a:t>
            </a:r>
            <a:r>
              <a:rPr lang="en-US" b="1">
                <a:solidFill>
                  <a:srgbClr val="504BAB"/>
                </a:solidFill>
              </a:rPr>
              <a:t>bucket</a:t>
            </a:r>
            <a:r>
              <a:rPr lang="en-US"/>
              <a:t> in an AWS Region.</a:t>
            </a:r>
          </a:p>
          <a:p>
            <a:pPr marL="766214" lvl="1" indent="-452955">
              <a:spcBef>
                <a:spcPts val="1200"/>
              </a:spcBef>
              <a:buSzPct val="100000"/>
              <a:buFont typeface="+mj-lt"/>
              <a:buAutoNum type="arabicPeriod"/>
            </a:pPr>
            <a:r>
              <a:rPr lang="en-US"/>
              <a:t>Upload almost any number of </a:t>
            </a:r>
            <a:r>
              <a:rPr lang="en-US" b="1">
                <a:solidFill>
                  <a:srgbClr val="504BAB"/>
                </a:solidFill>
              </a:rPr>
              <a:t>objects</a:t>
            </a:r>
            <a:r>
              <a:rPr lang="en-US"/>
              <a:t> to the bucket.</a:t>
            </a:r>
          </a:p>
        </p:txBody>
      </p:sp>
      <p:grpSp>
        <p:nvGrpSpPr>
          <p:cNvPr id="8" name="Group 7">
            <a:extLst>
              <a:ext uri="{FF2B5EF4-FFF2-40B4-BE49-F238E27FC236}">
                <a16:creationId xmlns:a16="http://schemas.microsoft.com/office/drawing/2014/main" id="{ADC9CAF9-9149-42A6-9541-4194E2387FC7}"/>
              </a:ext>
              <a:ext uri="{C183D7F6-B498-43B3-948B-1728B52AA6E4}">
                <adec:decorative xmlns:adec="http://schemas.microsoft.com/office/drawing/2017/decorative" val="1"/>
              </a:ext>
            </a:extLst>
          </p:cNvPr>
          <p:cNvGrpSpPr/>
          <p:nvPr/>
        </p:nvGrpSpPr>
        <p:grpSpPr>
          <a:xfrm>
            <a:off x="854562" y="1297945"/>
            <a:ext cx="1734786" cy="5040328"/>
            <a:chOff x="854562" y="1297945"/>
            <a:chExt cx="1734786" cy="5040328"/>
          </a:xfrm>
        </p:grpSpPr>
        <p:pic>
          <p:nvPicPr>
            <p:cNvPr id="35" name="Graphic 34" descr="s3 bucket.">
              <a:extLst>
                <a:ext uri="{FF2B5EF4-FFF2-40B4-BE49-F238E27FC236}">
                  <a16:creationId xmlns:a16="http://schemas.microsoft.com/office/drawing/2014/main" id="{3D8E4413-387B-4D9A-A617-24DE97E1E0EB}"/>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2785" y="3013005"/>
              <a:ext cx="731520" cy="731520"/>
            </a:xfrm>
            <a:prstGeom prst="rect">
              <a:avLst/>
            </a:prstGeom>
          </p:spPr>
        </p:pic>
        <p:sp>
          <p:nvSpPr>
            <p:cNvPr id="32" name="TextBox 46"/>
            <p:cNvSpPr txBox="1">
              <a:spLocks noChangeArrowheads="1"/>
            </p:cNvSpPr>
            <p:nvPr/>
          </p:nvSpPr>
          <p:spPr bwMode="auto">
            <a:xfrm>
              <a:off x="1019412" y="1297945"/>
              <a:ext cx="143513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cs typeface="Arial" charset="0"/>
                </a:rPr>
                <a:t>Amazon S3</a:t>
              </a:r>
            </a:p>
          </p:txBody>
        </p:sp>
        <p:sp>
          <p:nvSpPr>
            <p:cNvPr id="37" name="TextBox 52"/>
            <p:cNvSpPr txBox="1">
              <a:spLocks noChangeArrowheads="1"/>
            </p:cNvSpPr>
            <p:nvPr/>
          </p:nvSpPr>
          <p:spPr bwMode="auto">
            <a:xfrm>
              <a:off x="980301" y="3809807"/>
              <a:ext cx="147949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[bucket name]</a:t>
              </a:r>
              <a:endParaRPr lang="en-US" sz="1867" i="1" dirty="0">
                <a:latin typeface="+mn-lt"/>
                <a:cs typeface="Arial" charset="0"/>
              </a:endParaRPr>
            </a:p>
          </p:txBody>
        </p:sp>
        <p:pic>
          <p:nvPicPr>
            <p:cNvPr id="45" name="Picture 44">
              <a:extLs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489737"/>
              <a:ext cx="975360" cy="975360"/>
            </a:xfrm>
            <a:prstGeom prst="rect">
              <a:avLst/>
            </a:prstGeom>
          </p:spPr>
        </p:pic>
        <p:sp>
          <p:nvSpPr>
            <p:cNvPr id="46" name="TextBox 52"/>
            <p:cNvSpPr txBox="1">
              <a:spLocks noChangeArrowheads="1"/>
            </p:cNvSpPr>
            <p:nvPr/>
          </p:nvSpPr>
          <p:spPr bwMode="auto">
            <a:xfrm>
              <a:off x="957962" y="544105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Preview2.mp4</a:t>
              </a:r>
              <a:endParaRPr lang="en-US" sz="1867" i="1" dirty="0">
                <a:latin typeface="+mn-lt"/>
                <a:cs typeface="Arial" charset="0"/>
              </a:endParaRPr>
            </a:p>
          </p:txBody>
        </p:sp>
        <p:sp>
          <p:nvSpPr>
            <p:cNvPr id="48" name="TextBox 33"/>
            <p:cNvSpPr txBox="1">
              <a:spLocks noChangeArrowheads="1"/>
            </p:cNvSpPr>
            <p:nvPr/>
          </p:nvSpPr>
          <p:spPr bwMode="auto">
            <a:xfrm>
              <a:off x="854562" y="5753498"/>
              <a:ext cx="1730974"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Helvetica Neue"/>
                </a:rPr>
                <a:t>Tokyo Region (ap-northeast-1)</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1729658" y="247201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C183D7F6-B498-43B3-948B-1728B52AA6E4}">
                  <adec:decorative xmlns:adec="http://schemas.microsoft.com/office/drawing/2017/decorative" val="1"/>
                </a:ext>
              </a:extLst>
            </p:cNvPr>
            <p:cNvCxnSpPr>
              <a:stCxn id="37" idx="2"/>
              <a:endCxn id="45" idx="0"/>
            </p:cNvCxnSpPr>
            <p:nvPr/>
          </p:nvCxnSpPr>
          <p:spPr>
            <a:xfrm>
              <a:off x="1720050" y="405602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47" name="Rounded Rectangle 46">
              <a:extLst>
                <a:ext uri="{C183D7F6-B498-43B3-948B-1728B52AA6E4}">
                  <adec:decorative xmlns:adec="http://schemas.microsoft.com/office/drawing/2017/decorative" val="1"/>
                </a:ext>
              </a:extLst>
            </p:cNvPr>
            <p:cNvSpPr/>
            <p:nvPr/>
          </p:nvSpPr>
          <p:spPr>
            <a:xfrm>
              <a:off x="864464" y="271642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pic>
          <p:nvPicPr>
            <p:cNvPr id="26" name="Graphic 25" descr="Amazon Simple Storage Service icon.">
              <a:extLst>
                <a:ext uri="{FF2B5EF4-FFF2-40B4-BE49-F238E27FC236}">
                  <a16:creationId xmlns:a16="http://schemas.microsoft.com/office/drawing/2014/main" id="{DEA7F99F-A445-43E8-BF98-9EFD8D3C32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3750" y="1630899"/>
              <a:ext cx="754380" cy="754380"/>
            </a:xfrm>
            <a:prstGeom prst="rect">
              <a:avLst/>
            </a:prstGeom>
          </p:spPr>
        </p:pic>
      </p:grpSp>
      <p:sp>
        <p:nvSpPr>
          <p:cNvPr id="51" name="TextBox 52"/>
          <p:cNvSpPr txBox="1">
            <a:spLocks noChangeArrowheads="1"/>
          </p:cNvSpPr>
          <p:nvPr/>
        </p:nvSpPr>
        <p:spPr bwMode="auto">
          <a:xfrm>
            <a:off x="2839486" y="3190505"/>
            <a:ext cx="8579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path-style URL endpoint: </a:t>
            </a:r>
            <a:endParaRPr lang="en-US" sz="1867" dirty="0">
              <a:latin typeface="+mn-lt"/>
              <a:cs typeface="Arial" charset="0"/>
            </a:endParaRPr>
          </a:p>
        </p:txBody>
      </p:sp>
      <p:sp>
        <p:nvSpPr>
          <p:cNvPr id="58" name="TextBox 52">
            <a:extLst>
              <a:ext uri="{C183D7F6-B498-43B3-948B-1728B52AA6E4}">
                <adec:decorative xmlns:adec="http://schemas.microsoft.com/office/drawing/2017/decorative" val="0"/>
              </a:ext>
            </a:extLst>
          </p:cNvPr>
          <p:cNvSpPr txBox="1">
            <a:spLocks noChangeArrowheads="1"/>
          </p:cNvSpPr>
          <p:nvPr/>
        </p:nvSpPr>
        <p:spPr bwMode="auto">
          <a:xfrm>
            <a:off x="2839486" y="3695051"/>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ahyp="http://schemas.microsoft.com/office/drawing/2018/hyperlinkcolor" val="tx"/>
                    </a:ext>
                  </a:extLst>
                </a:hlinkClick>
              </a:rPr>
              <a:t>https://</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r>
              <a:rPr lang="en-US" sz="1867" b="1" i="1" dirty="0">
                <a:solidFill>
                  <a:srgbClr val="FF9933"/>
                </a:solidFill>
                <a:latin typeface="+mn-lt"/>
                <a:cs typeface="Arial" charset="0"/>
              </a:rPr>
              <a:t>bucket-name</a:t>
            </a:r>
            <a:endParaRPr lang="en-US" sz="2133" b="1" i="1" dirty="0">
              <a:solidFill>
                <a:srgbClr val="FF9933"/>
              </a:solidFill>
              <a:latin typeface="+mn-lt"/>
              <a:cs typeface="Arial" charset="0"/>
            </a:endParaRPr>
          </a:p>
        </p:txBody>
      </p:sp>
      <p:sp>
        <p:nvSpPr>
          <p:cNvPr id="59" name="TextBox 52"/>
          <p:cNvSpPr txBox="1">
            <a:spLocks noChangeArrowheads="1"/>
          </p:cNvSpPr>
          <p:nvPr/>
        </p:nvSpPr>
        <p:spPr bwMode="auto">
          <a:xfrm>
            <a:off x="3915071" y="4445958"/>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a:t>
            </a:r>
            <a:endParaRPr lang="en-US" sz="1867" b="1" dirty="0">
              <a:solidFill>
                <a:schemeClr val="accent2"/>
              </a:solidFill>
              <a:latin typeface="+mn-lt"/>
              <a:cs typeface="Arial" charset="0"/>
            </a:endParaRPr>
          </a:p>
        </p:txBody>
      </p:sp>
      <p:sp>
        <p:nvSpPr>
          <p:cNvPr id="17" name="Right Brace 16">
            <a:extLst>
              <a:ext uri="{C183D7F6-B498-43B3-948B-1728B52AA6E4}">
                <adec:decorative xmlns:adec="http://schemas.microsoft.com/office/drawing/2017/decorative" val="1"/>
              </a:ext>
            </a:extLst>
          </p:cNvPr>
          <p:cNvSpPr/>
          <p:nvPr/>
        </p:nvSpPr>
        <p:spPr>
          <a:xfrm rot="5400000">
            <a:off x="4512720" y="3375972"/>
            <a:ext cx="367701" cy="157060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2" name="TextBox 52"/>
          <p:cNvSpPr txBox="1">
            <a:spLocks noChangeArrowheads="1"/>
          </p:cNvSpPr>
          <p:nvPr/>
        </p:nvSpPr>
        <p:spPr bwMode="auto">
          <a:xfrm>
            <a:off x="7217582" y="443786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63" name="Right Brace 62">
            <a:extLst>
              <a:ext uri="{C183D7F6-B498-43B3-948B-1728B52AA6E4}">
                <adec:decorative xmlns:adec="http://schemas.microsoft.com/office/drawing/2017/decorative" val="1"/>
              </a:ext>
            </a:extLst>
          </p:cNvPr>
          <p:cNvSpPr/>
          <p:nvPr/>
        </p:nvSpPr>
        <p:spPr>
          <a:xfrm rot="5400000">
            <a:off x="7808516" y="3505858"/>
            <a:ext cx="369333" cy="1387233"/>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7" name="TextBox 52">
            <a:extLst>
              <a:ext uri="{FF2B5EF4-FFF2-40B4-BE49-F238E27FC236}">
                <a16:creationId xmlns:a16="http://schemas.microsoft.com/office/drawing/2014/main" id="{EC686093-95F1-444D-ABE6-36DBF6AFF662}"/>
              </a:ext>
            </a:extLst>
          </p:cNvPr>
          <p:cNvSpPr txBox="1">
            <a:spLocks noChangeArrowheads="1"/>
          </p:cNvSpPr>
          <p:nvPr/>
        </p:nvSpPr>
        <p:spPr bwMode="auto">
          <a:xfrm>
            <a:off x="2791168" y="4837156"/>
            <a:ext cx="61298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virtual hosted-style URL endpoint:</a:t>
            </a:r>
            <a:endParaRPr lang="en-US" sz="1867" dirty="0">
              <a:latin typeface="+mn-lt"/>
              <a:cs typeface="Arial" charset="0"/>
            </a:endParaRPr>
          </a:p>
        </p:txBody>
      </p:sp>
      <p:sp>
        <p:nvSpPr>
          <p:cNvPr id="28" name="TextBox 52">
            <a:extLst>
              <a:ext uri="{FF2B5EF4-FFF2-40B4-BE49-F238E27FC236}">
                <a16:creationId xmlns:a16="http://schemas.microsoft.com/office/drawing/2014/main" id="{48CC71B6-3221-AA42-BD4C-D2D4AC9A3295}"/>
              </a:ext>
              <a:ext uri="{C183D7F6-B498-43B3-948B-1728B52AA6E4}">
                <adec:decorative xmlns:adec="http://schemas.microsoft.com/office/drawing/2017/decorative" val="0"/>
              </a:ext>
            </a:extLst>
          </p:cNvPr>
          <p:cNvSpPr txBox="1">
            <a:spLocks noChangeArrowheads="1"/>
          </p:cNvSpPr>
          <p:nvPr/>
        </p:nvSpPr>
        <p:spPr bwMode="auto">
          <a:xfrm>
            <a:off x="3033052" y="5363809"/>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ahyp="http://schemas.microsoft.com/office/drawing/2018/hyperlinkcolor" val="tx"/>
                    </a:ext>
                  </a:extLst>
                </a:hlinkClick>
              </a:rPr>
              <a:t>https://</a:t>
            </a:r>
            <a:r>
              <a:rPr lang="en-US" sz="1867" b="1" i="1" dirty="0">
                <a:solidFill>
                  <a:srgbClr val="FF9933"/>
                </a:solidFill>
                <a:latin typeface="+mn-lt"/>
                <a:cs typeface="Arial" charset="0"/>
              </a:rPr>
              <a:t> bucket-name</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endParaRPr lang="en-US" sz="2133" b="1" i="1" dirty="0">
              <a:solidFill>
                <a:srgbClr val="FF9933"/>
              </a:solidFill>
              <a:latin typeface="+mn-lt"/>
              <a:cs typeface="Arial" charset="0"/>
            </a:endParaRPr>
          </a:p>
        </p:txBody>
      </p:sp>
      <p:sp>
        <p:nvSpPr>
          <p:cNvPr id="33" name="TextBox 52">
            <a:extLst>
              <a:ext uri="{FF2B5EF4-FFF2-40B4-BE49-F238E27FC236}">
                <a16:creationId xmlns:a16="http://schemas.microsoft.com/office/drawing/2014/main" id="{ED7F6589-6F7C-3A45-A564-7E2F0B15914D}"/>
              </a:ext>
            </a:extLst>
          </p:cNvPr>
          <p:cNvSpPr txBox="1">
            <a:spLocks noChangeArrowheads="1"/>
          </p:cNvSpPr>
          <p:nvPr/>
        </p:nvSpPr>
        <p:spPr bwMode="auto">
          <a:xfrm>
            <a:off x="3771647" y="6093318"/>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30" name="TextBox 52">
            <a:extLst>
              <a:ext uri="{FF2B5EF4-FFF2-40B4-BE49-F238E27FC236}">
                <a16:creationId xmlns:a16="http://schemas.microsoft.com/office/drawing/2014/main" id="{FE3B8F2B-15EB-A541-AE89-107F96B2DC1B}"/>
              </a:ext>
            </a:extLst>
          </p:cNvPr>
          <p:cNvSpPr txBox="1">
            <a:spLocks noChangeArrowheads="1"/>
          </p:cNvSpPr>
          <p:nvPr/>
        </p:nvSpPr>
        <p:spPr bwMode="auto">
          <a:xfrm>
            <a:off x="5596172" y="60933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 </a:t>
            </a:r>
            <a:endParaRPr lang="en-US" sz="1867" b="1" dirty="0">
              <a:solidFill>
                <a:schemeClr val="accent2"/>
              </a:solidFill>
              <a:latin typeface="+mn-lt"/>
              <a:cs typeface="Arial" charset="0"/>
            </a:endParaRPr>
          </a:p>
        </p:txBody>
      </p:sp>
      <p:sp>
        <p:nvSpPr>
          <p:cNvPr id="31" name="Right Brace 30">
            <a:extLst>
              <a:ext uri="{FF2B5EF4-FFF2-40B4-BE49-F238E27FC236}">
                <a16:creationId xmlns:a16="http://schemas.microsoft.com/office/drawing/2014/main" id="{DD2F4957-4EAF-E743-8E49-6C732E607B6D}"/>
              </a:ext>
              <a:ext uri="{C183D7F6-B498-43B3-948B-1728B52AA6E4}">
                <adec:decorative xmlns:adec="http://schemas.microsoft.com/office/drawing/2017/decorative" val="1"/>
              </a:ext>
            </a:extLst>
          </p:cNvPr>
          <p:cNvSpPr/>
          <p:nvPr/>
        </p:nvSpPr>
        <p:spPr>
          <a:xfrm rot="5400000">
            <a:off x="4343547" y="5165781"/>
            <a:ext cx="396326" cy="131291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4" name="Right Brace 33">
            <a:extLst>
              <a:ext uri="{FF2B5EF4-FFF2-40B4-BE49-F238E27FC236}">
                <a16:creationId xmlns:a16="http://schemas.microsoft.com/office/drawing/2014/main" id="{F65C1671-695E-ED4D-839C-65898017F4D2}"/>
              </a:ext>
              <a:ext uri="{C183D7F6-B498-43B3-948B-1728B52AA6E4}">
                <adec:decorative xmlns:adec="http://schemas.microsoft.com/office/drawing/2017/decorative" val="1"/>
              </a:ext>
            </a:extLst>
          </p:cNvPr>
          <p:cNvSpPr/>
          <p:nvPr/>
        </p:nvSpPr>
        <p:spPr>
          <a:xfrm rot="5400000">
            <a:off x="6176598" y="5070642"/>
            <a:ext cx="369333" cy="1530184"/>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3254151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5" name="Title 4"/>
          <p:cNvSpPr>
            <a:spLocks noGrp="1"/>
          </p:cNvSpPr>
          <p:nvPr>
            <p:ph type="title"/>
          </p:nvPr>
        </p:nvSpPr>
        <p:spPr/>
        <p:txBody>
          <a:bodyPr>
            <a:normAutofit/>
          </a:bodyPr>
          <a:lstStyle/>
          <a:p>
            <a:r>
              <a:rPr lang="en-US"/>
              <a:t>Data is redundantly stored in the Region</a:t>
            </a:r>
          </a:p>
        </p:txBody>
      </p:sp>
      <p:grpSp>
        <p:nvGrpSpPr>
          <p:cNvPr id="2" name="Group 1" descr="Data is stored in three locations in a Region.">
            <a:extLst>
              <a:ext uri="{FF2B5EF4-FFF2-40B4-BE49-F238E27FC236}">
                <a16:creationId xmlns:a16="http://schemas.microsoft.com/office/drawing/2014/main" id="{E31E1976-5724-1300-B12B-36B5B2FEFE2D}"/>
              </a:ext>
            </a:extLst>
          </p:cNvPr>
          <p:cNvGrpSpPr/>
          <p:nvPr/>
        </p:nvGrpSpPr>
        <p:grpSpPr>
          <a:xfrm>
            <a:off x="2056725" y="1721804"/>
            <a:ext cx="7622941" cy="4498344"/>
            <a:chOff x="2056725" y="1721804"/>
            <a:chExt cx="7622941" cy="4498344"/>
          </a:xfrm>
        </p:grpSpPr>
        <p:pic>
          <p:nvPicPr>
            <p:cNvPr id="30" name="Graphic 29">
              <a:extLst>
                <a:ext uri="{FF2B5EF4-FFF2-40B4-BE49-F238E27FC236}">
                  <a16:creationId xmlns:a16="http://schemas.microsoft.com/office/drawing/2014/main" id="{C1615129-38BF-4B79-9946-7B7FADB7943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1222" y="1721804"/>
              <a:ext cx="666228" cy="666228"/>
            </a:xfrm>
            <a:prstGeom prst="rect">
              <a:avLst/>
            </a:prstGeom>
          </p:spPr>
        </p:pic>
        <p:sp>
          <p:nvSpPr>
            <p:cNvPr id="12" name="Rectangle 11">
              <a:extLst>
                <a:ext uri="{C183D7F6-B498-43B3-948B-1728B52AA6E4}">
                  <adec:decorative xmlns:adec="http://schemas.microsoft.com/office/drawing/2017/decorative" val="1"/>
                </a:ext>
              </a:extLst>
            </p:cNvPr>
            <p:cNvSpPr/>
            <p:nvPr/>
          </p:nvSpPr>
          <p:spPr>
            <a:xfrm>
              <a:off x="2056725" y="2374762"/>
              <a:ext cx="2387600"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media/welcome.mp4</a:t>
              </a:r>
            </a:p>
          </p:txBody>
        </p:sp>
        <p:pic>
          <p:nvPicPr>
            <p:cNvPr id="29" name="Graphic 28">
              <a:extLst>
                <a:ext uri="{FF2B5EF4-FFF2-40B4-BE49-F238E27FC236}">
                  <a16:creationId xmlns:a16="http://schemas.microsoft.com/office/drawing/2014/main" id="{760491DC-E8DB-45AC-BEE0-405026A9C7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7432" y="2756167"/>
              <a:ext cx="826530" cy="826530"/>
            </a:xfrm>
            <a:prstGeom prst="rect">
              <a:avLst/>
            </a:prstGeom>
          </p:spPr>
        </p:pic>
        <p:sp>
          <p:nvSpPr>
            <p:cNvPr id="9" name="TextBox 8">
              <a:extLst>
                <a:ext uri="{FF2B5EF4-FFF2-40B4-BE49-F238E27FC236}">
                  <a16:creationId xmlns:a16="http://schemas.microsoft.com/office/drawing/2014/main" id="{3BA283AB-DDE1-4213-9999-D352465E5A4E}"/>
                </a:ext>
                <a:ext uri="{C183D7F6-B498-43B3-948B-1728B52AA6E4}">
                  <adec:decorative xmlns:adec="http://schemas.microsoft.com/office/drawing/2017/decorative" val="1"/>
                </a:ext>
              </a:extLst>
            </p:cNvPr>
            <p:cNvSpPr txBox="1"/>
            <p:nvPr/>
          </p:nvSpPr>
          <p:spPr>
            <a:xfrm>
              <a:off x="2228849" y="3802629"/>
              <a:ext cx="1981633" cy="369332"/>
            </a:xfrm>
            <a:prstGeom prst="rect">
              <a:avLst/>
            </a:prstGeom>
            <a:noFill/>
          </p:spPr>
          <p:txBody>
            <a:bodyPr wrap="non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my-bucket-name</a:t>
              </a:r>
            </a:p>
          </p:txBody>
        </p:sp>
        <p:sp>
          <p:nvSpPr>
            <p:cNvPr id="6" name="Rounded Rectangle 5">
              <a:extLst>
                <a:ext uri="{FF2B5EF4-FFF2-40B4-BE49-F238E27FC236}">
                  <a16:creationId xmlns:a16="http://schemas.microsoft.com/office/drawing/2014/main" id="{A68EDEAA-B077-B64A-A10F-4467A5664469}"/>
                </a:ext>
                <a:ext uri="{C183D7F6-B498-43B3-948B-1728B52AA6E4}">
                  <adec:decorative xmlns:adec="http://schemas.microsoft.com/office/drawing/2017/decorative" val="1"/>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4D2FB1-7EDC-3542-8A6F-0263B2AC909B}"/>
                </a:ext>
                <a:ext uri="{C183D7F6-B498-43B3-948B-1728B52AA6E4}">
                  <adec:decorative xmlns:adec="http://schemas.microsoft.com/office/drawing/2017/decorative" val="1"/>
                </a:ext>
              </a:extLst>
            </p:cNvPr>
            <p:cNvSpPr txBox="1"/>
            <p:nvPr/>
          </p:nvSpPr>
          <p:spPr>
            <a:xfrm>
              <a:off x="5042390" y="2746786"/>
              <a:ext cx="1095172" cy="369332"/>
            </a:xfrm>
            <a:prstGeom prst="rect">
              <a:avLst/>
            </a:prstGeom>
            <a:noFill/>
          </p:spPr>
          <p:txBody>
            <a:bodyPr wrap="none" rtlCol="0">
              <a:spAutoFit/>
            </a:bodyPr>
            <a:lstStyle/>
            <a:p>
              <a:r>
                <a:rPr lang="en-US"/>
                <a:t>Facility 1</a:t>
              </a:r>
            </a:p>
          </p:txBody>
        </p:sp>
        <p:pic>
          <p:nvPicPr>
            <p:cNvPr id="34" name="Picture 33">
              <a:extLst>
                <a:ext uri="{FF2B5EF4-FFF2-40B4-BE49-F238E27FC236}">
                  <a16:creationId xmlns:a16="http://schemas.microsoft.com/office/drawing/2014/main" id="{5CCC0B8C-E43A-485D-AE3C-F37F6406E08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916604" y="3128593"/>
              <a:ext cx="1347646" cy="2450961"/>
            </a:xfrm>
            <a:prstGeom prst="rect">
              <a:avLst/>
            </a:prstGeom>
          </p:spPr>
        </p:pic>
        <p:sp>
          <p:nvSpPr>
            <p:cNvPr id="22" name="Rounded Rectangle 21">
              <a:extLst>
                <a:ext uri="{FF2B5EF4-FFF2-40B4-BE49-F238E27FC236}">
                  <a16:creationId xmlns:a16="http://schemas.microsoft.com/office/drawing/2014/main" id="{7A887A76-379C-DA4B-9C29-D53B07ED24AE}"/>
                </a:ext>
                <a:ext uri="{C183D7F6-B498-43B3-948B-1728B52AA6E4}">
                  <adec:decorative xmlns:adec="http://schemas.microsoft.com/office/drawing/2017/decorative" val="1"/>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0C976D8-FEEE-A64A-AA1C-46D5F4584FA5}"/>
                </a:ext>
                <a:ext uri="{C183D7F6-B498-43B3-948B-1728B52AA6E4}">
                  <adec:decorative xmlns:adec="http://schemas.microsoft.com/office/drawing/2017/decorative" val="1"/>
                </a:ext>
              </a:extLst>
            </p:cNvPr>
            <p:cNvSpPr txBox="1"/>
            <p:nvPr/>
          </p:nvSpPr>
          <p:spPr>
            <a:xfrm>
              <a:off x="6749543" y="2746786"/>
              <a:ext cx="1095172" cy="369332"/>
            </a:xfrm>
            <a:prstGeom prst="rect">
              <a:avLst/>
            </a:prstGeom>
            <a:noFill/>
          </p:spPr>
          <p:txBody>
            <a:bodyPr wrap="none" rtlCol="0">
              <a:spAutoFit/>
            </a:bodyPr>
            <a:lstStyle/>
            <a:p>
              <a:r>
                <a:rPr lang="en-US"/>
                <a:t>Facility 2</a:t>
              </a:r>
            </a:p>
          </p:txBody>
        </p:sp>
        <p:pic>
          <p:nvPicPr>
            <p:cNvPr id="33" name="Picture 32">
              <a:extLst>
                <a:ext uri="{FF2B5EF4-FFF2-40B4-BE49-F238E27FC236}">
                  <a16:creationId xmlns:a16="http://schemas.microsoft.com/office/drawing/2014/main" id="{A82A6A9F-E0F8-41E0-A287-C1AAE30E1A9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646789" y="3105289"/>
              <a:ext cx="1347646" cy="2450961"/>
            </a:xfrm>
            <a:prstGeom prst="rect">
              <a:avLst/>
            </a:prstGeom>
          </p:spPr>
        </p:pic>
        <p:sp>
          <p:nvSpPr>
            <p:cNvPr id="23" name="Rounded Rectangle 22">
              <a:extLst>
                <a:ext uri="{FF2B5EF4-FFF2-40B4-BE49-F238E27FC236}">
                  <a16:creationId xmlns:a16="http://schemas.microsoft.com/office/drawing/2014/main" id="{5CF43031-D080-6241-A9E4-DC1B8CC15EE4}"/>
                </a:ext>
                <a:ext uri="{C183D7F6-B498-43B3-948B-1728B52AA6E4}">
                  <adec:decorative xmlns:adec="http://schemas.microsoft.com/office/drawing/2017/decorative" val="1"/>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477FBD-6D80-3B4F-AEA3-B3AD66785E00}"/>
                </a:ext>
                <a:ext uri="{C183D7F6-B498-43B3-948B-1728B52AA6E4}">
                  <adec:decorative xmlns:adec="http://schemas.microsoft.com/office/drawing/2017/decorative" val="1"/>
                </a:ext>
              </a:extLst>
            </p:cNvPr>
            <p:cNvSpPr txBox="1"/>
            <p:nvPr/>
          </p:nvSpPr>
          <p:spPr>
            <a:xfrm>
              <a:off x="8454350" y="2775581"/>
              <a:ext cx="1095172" cy="369332"/>
            </a:xfrm>
            <a:prstGeom prst="rect">
              <a:avLst/>
            </a:prstGeom>
            <a:noFill/>
          </p:spPr>
          <p:txBody>
            <a:bodyPr wrap="none" rtlCol="0">
              <a:spAutoFit/>
            </a:bodyPr>
            <a:lstStyle/>
            <a:p>
              <a:r>
                <a:rPr lang="en-US"/>
                <a:t>Facility 3</a:t>
              </a:r>
            </a:p>
          </p:txBody>
        </p:sp>
        <p:pic>
          <p:nvPicPr>
            <p:cNvPr id="35" name="Picture 34">
              <a:extLst>
                <a:ext uri="{FF2B5EF4-FFF2-40B4-BE49-F238E27FC236}">
                  <a16:creationId xmlns:a16="http://schemas.microsoft.com/office/drawing/2014/main" id="{96F48EBA-95B0-470F-97DA-A6EA1BE6C8D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326779" y="3096326"/>
              <a:ext cx="1347646" cy="2450961"/>
            </a:xfrm>
            <a:prstGeom prst="rect">
              <a:avLst/>
            </a:prstGeom>
          </p:spPr>
        </p:pic>
        <p:sp>
          <p:nvSpPr>
            <p:cNvPr id="27" name="TextBox 26">
              <a:extLst>
                <a:ext uri="{C183D7F6-B498-43B3-948B-1728B52AA6E4}">
                  <adec:decorative xmlns:adec="http://schemas.microsoft.com/office/drawing/2017/decorative" val="1"/>
                </a:ext>
              </a:extLst>
            </p:cNvPr>
            <p:cNvSpPr txBox="1"/>
            <p:nvPr/>
          </p:nvSpPr>
          <p:spPr>
            <a:xfrm>
              <a:off x="8201173" y="5758483"/>
              <a:ext cx="1152880" cy="461665"/>
            </a:xfrm>
            <a:prstGeom prst="rect">
              <a:avLst/>
            </a:prstGeom>
            <a:noFill/>
          </p:spPr>
          <p:txBody>
            <a:bodyPr wrap="none" rtlCol="0">
              <a:spAutoFit/>
            </a:bodyPr>
            <a:lstStyle/>
            <a:p>
              <a:r>
                <a:rPr lang="en-US" sz="2400">
                  <a:latin typeface="Amazon Ember" panose="02000000000000000000" pitchFamily="2" charset="0"/>
                  <a:ea typeface="Amazon Ember" panose="02000000000000000000" pitchFamily="2" charset="0"/>
                </a:rPr>
                <a:t>Region</a:t>
              </a:r>
            </a:p>
          </p:txBody>
        </p:sp>
      </p:grpSp>
    </p:spTree>
    <p:custDataLst>
      <p:tags r:id="rId1"/>
    </p:custDataLst>
    <p:extLst>
      <p:ext uri="{BB962C8B-B14F-4D97-AF65-F5344CB8AC3E}">
        <p14:creationId xmlns:p14="http://schemas.microsoft.com/office/powerpoint/2010/main" val="294993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5" name="Title 4"/>
          <p:cNvSpPr>
            <a:spLocks noGrp="1"/>
          </p:cNvSpPr>
          <p:nvPr>
            <p:ph type="title"/>
          </p:nvPr>
        </p:nvSpPr>
        <p:spPr/>
        <p:txBody>
          <a:bodyPr/>
          <a:lstStyle/>
          <a:p>
            <a:r>
              <a:rPr lang="en-US"/>
              <a:t>Designed for seamless scaling</a:t>
            </a:r>
          </a:p>
        </p:txBody>
      </p:sp>
      <p:grpSp>
        <p:nvGrpSpPr>
          <p:cNvPr id="9" name="Group 8">
            <a:extLst>
              <a:ext uri="{FF2B5EF4-FFF2-40B4-BE49-F238E27FC236}">
                <a16:creationId xmlns:a16="http://schemas.microsoft.com/office/drawing/2014/main" id="{40E4BAC5-63B9-4F03-B5FE-257D3C3F2654}"/>
              </a:ext>
              <a:ext uri="{C183D7F6-B498-43B3-948B-1728B52AA6E4}">
                <adec:decorative xmlns:adec="http://schemas.microsoft.com/office/drawing/2017/decorative" val="1"/>
              </a:ext>
            </a:extLst>
          </p:cNvPr>
          <p:cNvGrpSpPr/>
          <p:nvPr/>
        </p:nvGrpSpPr>
        <p:grpSpPr>
          <a:xfrm>
            <a:off x="358588" y="1642083"/>
            <a:ext cx="569431" cy="4202727"/>
            <a:chOff x="358588" y="1642083"/>
            <a:chExt cx="569431" cy="4202727"/>
          </a:xfrm>
        </p:grpSpPr>
        <p:pic>
          <p:nvPicPr>
            <p:cNvPr id="33" name="Graphic 32">
              <a:extLst>
                <a:ext uri="{FF2B5EF4-FFF2-40B4-BE49-F238E27FC236}">
                  <a16:creationId xmlns:a16="http://schemas.microsoft.com/office/drawing/2014/main" id="{7645E941-408B-47DE-BD05-81615960132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8588" y="1642083"/>
              <a:ext cx="483586" cy="469900"/>
            </a:xfrm>
            <a:prstGeom prst="rect">
              <a:avLst/>
            </a:prstGeom>
          </p:spPr>
        </p:pic>
        <p:pic>
          <p:nvPicPr>
            <p:cNvPr id="34" name="Graphic 33">
              <a:extLst>
                <a:ext uri="{FF2B5EF4-FFF2-40B4-BE49-F238E27FC236}">
                  <a16:creationId xmlns:a16="http://schemas.microsoft.com/office/drawing/2014/main" id="{E32630B0-5457-4882-A783-163EF2CCBE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8588" y="2410319"/>
              <a:ext cx="483586" cy="469900"/>
            </a:xfrm>
            <a:prstGeom prst="rect">
              <a:avLst/>
            </a:prstGeom>
          </p:spPr>
        </p:pic>
        <p:pic>
          <p:nvPicPr>
            <p:cNvPr id="35" name="Graphic 34">
              <a:extLst>
                <a:ext uri="{FF2B5EF4-FFF2-40B4-BE49-F238E27FC236}">
                  <a16:creationId xmlns:a16="http://schemas.microsoft.com/office/drawing/2014/main" id="{50606100-F241-4FA8-B679-5EB8536E03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99613" y="3178555"/>
              <a:ext cx="483586" cy="469900"/>
            </a:xfrm>
            <a:prstGeom prst="rect">
              <a:avLst/>
            </a:prstGeom>
          </p:spPr>
        </p:pic>
        <p:pic>
          <p:nvPicPr>
            <p:cNvPr id="36" name="Graphic 35">
              <a:extLst>
                <a:ext uri="{FF2B5EF4-FFF2-40B4-BE49-F238E27FC236}">
                  <a16:creationId xmlns:a16="http://schemas.microsoft.com/office/drawing/2014/main" id="{F0BC4CAF-E867-4DD1-B664-0BD33306174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3408" y="3838438"/>
              <a:ext cx="483586" cy="469900"/>
            </a:xfrm>
            <a:prstGeom prst="rect">
              <a:avLst/>
            </a:prstGeom>
          </p:spPr>
        </p:pic>
        <p:pic>
          <p:nvPicPr>
            <p:cNvPr id="37" name="Graphic 36">
              <a:extLst>
                <a:ext uri="{FF2B5EF4-FFF2-40B4-BE49-F238E27FC236}">
                  <a16:creationId xmlns:a16="http://schemas.microsoft.com/office/drawing/2014/main" id="{7BFC1F78-FF21-4D99-ABDC-4D880658BF2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3408" y="4606674"/>
              <a:ext cx="483586" cy="469900"/>
            </a:xfrm>
            <a:prstGeom prst="rect">
              <a:avLst/>
            </a:prstGeom>
          </p:spPr>
        </p:pic>
        <p:pic>
          <p:nvPicPr>
            <p:cNvPr id="38" name="Graphic 37">
              <a:extLst>
                <a:ext uri="{FF2B5EF4-FFF2-40B4-BE49-F238E27FC236}">
                  <a16:creationId xmlns:a16="http://schemas.microsoft.com/office/drawing/2014/main" id="{F0338B54-83C2-4E79-8803-64292C69D13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44433" y="5374910"/>
              <a:ext cx="483586" cy="469900"/>
            </a:xfrm>
            <a:prstGeom prst="rect">
              <a:avLst/>
            </a:prstGeom>
          </p:spPr>
        </p:pic>
      </p:grpSp>
      <p:grpSp>
        <p:nvGrpSpPr>
          <p:cNvPr id="8" name="Group 7" descr="A collection of files and one S3 bucket.">
            <a:extLst>
              <a:ext uri="{FF2B5EF4-FFF2-40B4-BE49-F238E27FC236}">
                <a16:creationId xmlns:a16="http://schemas.microsoft.com/office/drawing/2014/main" id="{F783649F-C9CF-40CA-868F-D35F199A9443}"/>
              </a:ext>
            </a:extLst>
          </p:cNvPr>
          <p:cNvGrpSpPr/>
          <p:nvPr/>
        </p:nvGrpSpPr>
        <p:grpSpPr>
          <a:xfrm>
            <a:off x="2623443" y="1893475"/>
            <a:ext cx="7915469" cy="3584455"/>
            <a:chOff x="2623443" y="1893475"/>
            <a:chExt cx="7915469" cy="3584455"/>
          </a:xfrm>
        </p:grpSpPr>
        <p:sp>
          <p:nvSpPr>
            <p:cNvPr id="15" name="TextBox 14">
              <a:extLst>
                <a:ext uri="{C183D7F6-B498-43B3-948B-1728B52AA6E4}">
                  <adec:decorative xmlns:adec="http://schemas.microsoft.com/office/drawing/2017/decorative" val="1"/>
                </a:ext>
              </a:extLst>
            </p:cNvPr>
            <p:cNvSpPr txBox="1"/>
            <p:nvPr/>
          </p:nvSpPr>
          <p:spPr>
            <a:xfrm>
              <a:off x="4416926" y="2759875"/>
              <a:ext cx="1914307" cy="307777"/>
            </a:xfrm>
            <a:prstGeom prst="rect">
              <a:avLst/>
            </a:prstGeom>
            <a:noFill/>
          </p:spPr>
          <p:txBody>
            <a:bodyPr wrap="none" rtlCol="0">
              <a:spAutoFit/>
            </a:bodyPr>
            <a:lstStyle/>
            <a:p>
              <a:r>
                <a:rPr lang="en-US" sz="1400">
                  <a:solidFill>
                    <a:srgbClr val="FF9900"/>
                  </a:solidFill>
                  <a:latin typeface="Amazon Ember" panose="02000000000000000000" pitchFamily="2" charset="0"/>
                  <a:ea typeface="Amazon Ember" panose="02000000000000000000" pitchFamily="2" charset="0"/>
                </a:rPr>
                <a:t>media/welcome.mp4</a:t>
              </a:r>
            </a:p>
          </p:txBody>
        </p:sp>
        <p:sp>
          <p:nvSpPr>
            <p:cNvPr id="16" name="TextBox 15">
              <a:extLst>
                <a:ext uri="{C183D7F6-B498-43B3-948B-1728B52AA6E4}">
                  <adec:decorative xmlns:adec="http://schemas.microsoft.com/office/drawing/2017/decorative" val="1"/>
                </a:ext>
              </a:extLst>
            </p:cNvPr>
            <p:cNvSpPr txBox="1"/>
            <p:nvPr/>
          </p:nvSpPr>
          <p:spPr>
            <a:xfrm>
              <a:off x="6253751" y="2759875"/>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prod2.mp4</a:t>
              </a:r>
            </a:p>
          </p:txBody>
        </p:sp>
        <p:sp>
          <p:nvSpPr>
            <p:cNvPr id="17" name="TextBox 16">
              <a:extLst>
                <a:ext uri="{C183D7F6-B498-43B3-948B-1728B52AA6E4}">
                  <adec:decorative xmlns:adec="http://schemas.microsoft.com/office/drawing/2017/decorative" val="1"/>
                </a:ext>
              </a:extLst>
            </p:cNvPr>
            <p:cNvSpPr txBox="1"/>
            <p:nvPr/>
          </p:nvSpPr>
          <p:spPr>
            <a:xfrm>
              <a:off x="7754894" y="2759875"/>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prod3.mp4</a:t>
              </a:r>
            </a:p>
          </p:txBody>
        </p:sp>
        <p:sp>
          <p:nvSpPr>
            <p:cNvPr id="18" name="TextBox 17">
              <a:extLst>
                <a:ext uri="{C183D7F6-B498-43B3-948B-1728B52AA6E4}">
                  <adec:decorative xmlns:adec="http://schemas.microsoft.com/office/drawing/2017/decorative" val="1"/>
                </a:ext>
              </a:extLst>
            </p:cNvPr>
            <p:cNvSpPr txBox="1"/>
            <p:nvPr/>
          </p:nvSpPr>
          <p:spPr>
            <a:xfrm>
              <a:off x="9217298" y="2759875"/>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prod4.mp4</a:t>
              </a:r>
            </a:p>
          </p:txBody>
        </p:sp>
        <p:sp>
          <p:nvSpPr>
            <p:cNvPr id="20" name="TextBox 19">
              <a:extLst>
                <a:ext uri="{C183D7F6-B498-43B3-948B-1728B52AA6E4}">
                  <adec:decorative xmlns:adec="http://schemas.microsoft.com/office/drawing/2017/decorative" val="1"/>
                </a:ext>
              </a:extLst>
            </p:cNvPr>
            <p:cNvSpPr txBox="1"/>
            <p:nvPr/>
          </p:nvSpPr>
          <p:spPr>
            <a:xfrm>
              <a:off x="4828899" y="3959986"/>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prod5.mp4</a:t>
              </a:r>
            </a:p>
          </p:txBody>
        </p:sp>
        <p:sp>
          <p:nvSpPr>
            <p:cNvPr id="21" name="TextBox 20">
              <a:extLst>
                <a:ext uri="{C183D7F6-B498-43B3-948B-1728B52AA6E4}">
                  <adec:decorative xmlns:adec="http://schemas.microsoft.com/office/drawing/2017/decorative" val="1"/>
                </a:ext>
              </a:extLst>
            </p:cNvPr>
            <p:cNvSpPr txBox="1"/>
            <p:nvPr/>
          </p:nvSpPr>
          <p:spPr>
            <a:xfrm>
              <a:off x="6253751" y="3959986"/>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prod6.mp4</a:t>
              </a:r>
            </a:p>
          </p:txBody>
        </p:sp>
        <p:sp>
          <p:nvSpPr>
            <p:cNvPr id="22" name="TextBox 21">
              <a:extLst>
                <a:ext uri="{C183D7F6-B498-43B3-948B-1728B52AA6E4}">
                  <adec:decorative xmlns:adec="http://schemas.microsoft.com/office/drawing/2017/decorative" val="1"/>
                </a:ext>
              </a:extLst>
            </p:cNvPr>
            <p:cNvSpPr txBox="1"/>
            <p:nvPr/>
          </p:nvSpPr>
          <p:spPr>
            <a:xfrm>
              <a:off x="7754894" y="3959986"/>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prod7.mp4</a:t>
              </a:r>
            </a:p>
          </p:txBody>
        </p:sp>
        <p:sp>
          <p:nvSpPr>
            <p:cNvPr id="23" name="TextBox 22">
              <a:extLst>
                <a:ext uri="{C183D7F6-B498-43B3-948B-1728B52AA6E4}">
                  <adec:decorative xmlns:adec="http://schemas.microsoft.com/office/drawing/2017/decorative" val="1"/>
                </a:ext>
              </a:extLst>
            </p:cNvPr>
            <p:cNvSpPr txBox="1"/>
            <p:nvPr/>
          </p:nvSpPr>
          <p:spPr>
            <a:xfrm>
              <a:off x="9217298" y="3959986"/>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prod8.mp4</a:t>
              </a:r>
            </a:p>
          </p:txBody>
        </p:sp>
        <p:sp>
          <p:nvSpPr>
            <p:cNvPr id="25" name="TextBox 24">
              <a:extLst>
                <a:ext uri="{C183D7F6-B498-43B3-948B-1728B52AA6E4}">
                  <adec:decorative xmlns:adec="http://schemas.microsoft.com/office/drawing/2017/decorative" val="1"/>
                </a:ext>
              </a:extLst>
            </p:cNvPr>
            <p:cNvSpPr txBox="1"/>
            <p:nvPr/>
          </p:nvSpPr>
          <p:spPr>
            <a:xfrm>
              <a:off x="4828899" y="5170153"/>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prod9.mp4</a:t>
              </a:r>
            </a:p>
          </p:txBody>
        </p:sp>
        <p:sp>
          <p:nvSpPr>
            <p:cNvPr id="26" name="TextBox 25">
              <a:extLst>
                <a:ext uri="{C183D7F6-B498-43B3-948B-1728B52AA6E4}">
                  <adec:decorative xmlns:adec="http://schemas.microsoft.com/office/drawing/2017/decorative" val="1"/>
                </a:ext>
              </a:extLst>
            </p:cNvPr>
            <p:cNvSpPr txBox="1"/>
            <p:nvPr/>
          </p:nvSpPr>
          <p:spPr>
            <a:xfrm>
              <a:off x="6200852" y="5170153"/>
              <a:ext cx="1196161"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prod10.mp4</a:t>
              </a:r>
            </a:p>
          </p:txBody>
        </p:sp>
        <p:sp>
          <p:nvSpPr>
            <p:cNvPr id="27" name="TextBox 26">
              <a:extLst>
                <a:ext uri="{C183D7F6-B498-43B3-948B-1728B52AA6E4}">
                  <adec:decorative xmlns:adec="http://schemas.microsoft.com/office/drawing/2017/decorative" val="1"/>
                </a:ext>
              </a:extLst>
            </p:cNvPr>
            <p:cNvSpPr txBox="1"/>
            <p:nvPr/>
          </p:nvSpPr>
          <p:spPr>
            <a:xfrm>
              <a:off x="7610458" y="5170153"/>
              <a:ext cx="1379236"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prod11.mp4</a:t>
              </a:r>
            </a:p>
          </p:txBody>
        </p:sp>
        <p:sp>
          <p:nvSpPr>
            <p:cNvPr id="28" name="TextBox 27">
              <a:extLst>
                <a:ext uri="{C183D7F6-B498-43B3-948B-1728B52AA6E4}">
                  <adec:decorative xmlns:adec="http://schemas.microsoft.com/office/drawing/2017/decorative" val="1"/>
                </a:ext>
              </a:extLst>
            </p:cNvPr>
            <p:cNvSpPr txBox="1"/>
            <p:nvPr/>
          </p:nvSpPr>
          <p:spPr>
            <a:xfrm>
              <a:off x="8986048" y="5170153"/>
              <a:ext cx="1552864"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prod12.mp4</a:t>
              </a:r>
            </a:p>
          </p:txBody>
        </p:sp>
        <p:sp>
          <p:nvSpPr>
            <p:cNvPr id="30" name="TextBox 29">
              <a:extLst>
                <a:ext uri="{C183D7F6-B498-43B3-948B-1728B52AA6E4}">
                  <adec:decorative xmlns:adec="http://schemas.microsoft.com/office/drawing/2017/decorative" val="1"/>
                </a:ext>
              </a:extLst>
            </p:cNvPr>
            <p:cNvSpPr txBox="1"/>
            <p:nvPr/>
          </p:nvSpPr>
          <p:spPr>
            <a:xfrm>
              <a:off x="2623443" y="4459996"/>
              <a:ext cx="1981633" cy="369332"/>
            </a:xfrm>
            <a:prstGeom prst="rect">
              <a:avLst/>
            </a:prstGeom>
            <a:noFill/>
          </p:spPr>
          <p:txBody>
            <a:bodyPr wrap="none" rtlCol="0">
              <a:spAutoFit/>
            </a:bodyPr>
            <a:lstStyle/>
            <a:p>
              <a:r>
                <a:rPr lang="en-US">
                  <a:latin typeface="Amazon Ember" panose="02000000000000000000" pitchFamily="2" charset="0"/>
                  <a:ea typeface="Amazon Ember" panose="02000000000000000000" pitchFamily="2" charset="0"/>
                </a:rPr>
                <a:t>my-bucket-name</a:t>
              </a:r>
            </a:p>
          </p:txBody>
        </p:sp>
        <p:pic>
          <p:nvPicPr>
            <p:cNvPr id="32" name="Graphic 31">
              <a:extLst>
                <a:ext uri="{FF2B5EF4-FFF2-40B4-BE49-F238E27FC236}">
                  <a16:creationId xmlns:a16="http://schemas.microsoft.com/office/drawing/2014/main" id="{8F07FC7D-28D1-4382-B3AC-E649255270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55804" y="3421512"/>
              <a:ext cx="826530" cy="826530"/>
            </a:xfrm>
            <a:prstGeom prst="rect">
              <a:avLst/>
            </a:prstGeom>
          </p:spPr>
        </p:pic>
        <p:pic>
          <p:nvPicPr>
            <p:cNvPr id="39" name="Graphic 38">
              <a:extLst>
                <a:ext uri="{FF2B5EF4-FFF2-40B4-BE49-F238E27FC236}">
                  <a16:creationId xmlns:a16="http://schemas.microsoft.com/office/drawing/2014/main" id="{A5136D4D-0996-4635-9897-8E5EA81946D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1893475"/>
              <a:ext cx="666228" cy="666228"/>
            </a:xfrm>
            <a:prstGeom prst="rect">
              <a:avLst/>
            </a:prstGeom>
          </p:spPr>
        </p:pic>
        <p:pic>
          <p:nvPicPr>
            <p:cNvPr id="40" name="Graphic 39">
              <a:extLst>
                <a:ext uri="{FF2B5EF4-FFF2-40B4-BE49-F238E27FC236}">
                  <a16:creationId xmlns:a16="http://schemas.microsoft.com/office/drawing/2014/main" id="{482D21BA-7F71-4CA0-8B27-BA2155DB2B2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1909868"/>
              <a:ext cx="666228" cy="666228"/>
            </a:xfrm>
            <a:prstGeom prst="rect">
              <a:avLst/>
            </a:prstGeom>
          </p:spPr>
        </p:pic>
        <p:pic>
          <p:nvPicPr>
            <p:cNvPr id="41" name="Graphic 40">
              <a:extLst>
                <a:ext uri="{FF2B5EF4-FFF2-40B4-BE49-F238E27FC236}">
                  <a16:creationId xmlns:a16="http://schemas.microsoft.com/office/drawing/2014/main" id="{508EDA91-2CA6-4B92-9D85-176065DADF0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1909868"/>
              <a:ext cx="666228" cy="666228"/>
            </a:xfrm>
            <a:prstGeom prst="rect">
              <a:avLst/>
            </a:prstGeom>
          </p:spPr>
        </p:pic>
        <p:pic>
          <p:nvPicPr>
            <p:cNvPr id="42" name="Graphic 41">
              <a:extLst>
                <a:ext uri="{FF2B5EF4-FFF2-40B4-BE49-F238E27FC236}">
                  <a16:creationId xmlns:a16="http://schemas.microsoft.com/office/drawing/2014/main" id="{6B929336-9F17-4E39-A165-31D5D8FA85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1929424"/>
              <a:ext cx="666228" cy="666228"/>
            </a:xfrm>
            <a:prstGeom prst="rect">
              <a:avLst/>
            </a:prstGeom>
          </p:spPr>
        </p:pic>
        <p:pic>
          <p:nvPicPr>
            <p:cNvPr id="43" name="Graphic 42">
              <a:extLst>
                <a:ext uri="{FF2B5EF4-FFF2-40B4-BE49-F238E27FC236}">
                  <a16:creationId xmlns:a16="http://schemas.microsoft.com/office/drawing/2014/main" id="{C31C26E0-B1D6-41E0-BB42-AC1FA50863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3121402"/>
              <a:ext cx="666228" cy="666228"/>
            </a:xfrm>
            <a:prstGeom prst="rect">
              <a:avLst/>
            </a:prstGeom>
          </p:spPr>
        </p:pic>
        <p:pic>
          <p:nvPicPr>
            <p:cNvPr id="44" name="Graphic 43">
              <a:extLst>
                <a:ext uri="{FF2B5EF4-FFF2-40B4-BE49-F238E27FC236}">
                  <a16:creationId xmlns:a16="http://schemas.microsoft.com/office/drawing/2014/main" id="{C83D9752-801B-413B-9327-4042FF508D6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3137795"/>
              <a:ext cx="666228" cy="666228"/>
            </a:xfrm>
            <a:prstGeom prst="rect">
              <a:avLst/>
            </a:prstGeom>
          </p:spPr>
        </p:pic>
        <p:pic>
          <p:nvPicPr>
            <p:cNvPr id="45" name="Graphic 44">
              <a:extLst>
                <a:ext uri="{FF2B5EF4-FFF2-40B4-BE49-F238E27FC236}">
                  <a16:creationId xmlns:a16="http://schemas.microsoft.com/office/drawing/2014/main" id="{57BC5F81-2DF1-4393-A950-543AC94029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3137795"/>
              <a:ext cx="666228" cy="666228"/>
            </a:xfrm>
            <a:prstGeom prst="rect">
              <a:avLst/>
            </a:prstGeom>
          </p:spPr>
        </p:pic>
        <p:pic>
          <p:nvPicPr>
            <p:cNvPr id="46" name="Graphic 45">
              <a:extLst>
                <a:ext uri="{FF2B5EF4-FFF2-40B4-BE49-F238E27FC236}">
                  <a16:creationId xmlns:a16="http://schemas.microsoft.com/office/drawing/2014/main" id="{F2D5BD1C-130F-4093-8BD0-0759E77BDC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3157351"/>
              <a:ext cx="666228" cy="666228"/>
            </a:xfrm>
            <a:prstGeom prst="rect">
              <a:avLst/>
            </a:prstGeom>
          </p:spPr>
        </p:pic>
        <p:pic>
          <p:nvPicPr>
            <p:cNvPr id="47" name="Graphic 46">
              <a:extLst>
                <a:ext uri="{FF2B5EF4-FFF2-40B4-BE49-F238E27FC236}">
                  <a16:creationId xmlns:a16="http://schemas.microsoft.com/office/drawing/2014/main" id="{536BBBB6-D98D-4E5F-8A87-A9AC2B1447C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4423281"/>
              <a:ext cx="666228" cy="666228"/>
            </a:xfrm>
            <a:prstGeom prst="rect">
              <a:avLst/>
            </a:prstGeom>
          </p:spPr>
        </p:pic>
        <p:pic>
          <p:nvPicPr>
            <p:cNvPr id="48" name="Graphic 47">
              <a:extLst>
                <a:ext uri="{FF2B5EF4-FFF2-40B4-BE49-F238E27FC236}">
                  <a16:creationId xmlns:a16="http://schemas.microsoft.com/office/drawing/2014/main" id="{C8D33E85-326E-4AE8-9209-73EB30461EB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4439674"/>
              <a:ext cx="666228" cy="666228"/>
            </a:xfrm>
            <a:prstGeom prst="rect">
              <a:avLst/>
            </a:prstGeom>
          </p:spPr>
        </p:pic>
        <p:pic>
          <p:nvPicPr>
            <p:cNvPr id="49" name="Graphic 48">
              <a:extLst>
                <a:ext uri="{FF2B5EF4-FFF2-40B4-BE49-F238E27FC236}">
                  <a16:creationId xmlns:a16="http://schemas.microsoft.com/office/drawing/2014/main" id="{504F20A4-BA34-40E9-B7A8-825A72149E0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4439674"/>
              <a:ext cx="666228" cy="666228"/>
            </a:xfrm>
            <a:prstGeom prst="rect">
              <a:avLst/>
            </a:prstGeom>
          </p:spPr>
        </p:pic>
        <p:pic>
          <p:nvPicPr>
            <p:cNvPr id="50" name="Graphic 49">
              <a:extLst>
                <a:ext uri="{FF2B5EF4-FFF2-40B4-BE49-F238E27FC236}">
                  <a16:creationId xmlns:a16="http://schemas.microsoft.com/office/drawing/2014/main" id="{180F9523-EC25-4E11-B927-D269C85DDC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4459230"/>
              <a:ext cx="666228" cy="666228"/>
            </a:xfrm>
            <a:prstGeom prst="rect">
              <a:avLst/>
            </a:prstGeom>
          </p:spPr>
        </p:pic>
      </p:grpSp>
    </p:spTree>
    <p:custDataLst>
      <p:tags r:id="rId1"/>
    </p:custDataLst>
    <p:extLst>
      <p:ext uri="{BB962C8B-B14F-4D97-AF65-F5344CB8AC3E}">
        <p14:creationId xmlns:p14="http://schemas.microsoft.com/office/powerpoint/2010/main" val="308990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28</a:t>
            </a:fld>
            <a:endParaRPr lang="en-US"/>
          </a:p>
        </p:txBody>
      </p:sp>
      <p:sp>
        <p:nvSpPr>
          <p:cNvPr id="5" name="Title 4"/>
          <p:cNvSpPr>
            <a:spLocks noGrp="1"/>
          </p:cNvSpPr>
          <p:nvPr>
            <p:ph type="title"/>
          </p:nvPr>
        </p:nvSpPr>
        <p:spPr/>
        <p:txBody>
          <a:bodyPr/>
          <a:lstStyle/>
          <a:p>
            <a:r>
              <a:rPr lang="en-US"/>
              <a:t>Access the data anywhere</a:t>
            </a:r>
          </a:p>
        </p:txBody>
      </p:sp>
      <p:pic>
        <p:nvPicPr>
          <p:cNvPr id="10" name="Graphic 9">
            <a:extLst>
              <a:ext uri="{FF2B5EF4-FFF2-40B4-BE49-F238E27FC236}">
                <a16:creationId xmlns:a16="http://schemas.microsoft.com/office/drawing/2014/main" id="{3181B0D5-7745-4738-AA2C-597DBB03A23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6979" y="2054028"/>
            <a:ext cx="1542908" cy="1542908"/>
          </a:xfrm>
          <a:prstGeom prst="rect">
            <a:avLst/>
          </a:prstGeom>
        </p:spPr>
      </p:pic>
      <p:sp>
        <p:nvSpPr>
          <p:cNvPr id="9" name="TextBox 8">
            <a:extLst>
              <a:ext uri="{FF2B5EF4-FFF2-40B4-BE49-F238E27FC236}">
                <a16:creationId xmlns:a16="http://schemas.microsoft.com/office/drawing/2014/main" id="{4ACAB173-A427-4824-BCA1-599203B7CD9A}"/>
              </a:ext>
            </a:extLst>
          </p:cNvPr>
          <p:cNvSpPr txBox="1"/>
          <p:nvPr/>
        </p:nvSpPr>
        <p:spPr>
          <a:xfrm>
            <a:off x="985890" y="3839158"/>
            <a:ext cx="2301904" cy="646331"/>
          </a:xfrm>
          <a:prstGeom prst="rect">
            <a:avLst/>
          </a:prstGeom>
          <a:noFill/>
        </p:spPr>
        <p:txBody>
          <a:bodyPr wrap="square" rtlCol="0">
            <a:spAutoFit/>
          </a:bodyPr>
          <a:lstStyle/>
          <a:p>
            <a:pPr algn="ctr"/>
            <a:r>
              <a:rPr lang="en-US"/>
              <a:t>AWS Management Console</a:t>
            </a:r>
          </a:p>
        </p:txBody>
      </p:sp>
      <p:pic>
        <p:nvPicPr>
          <p:cNvPr id="12" name="Graphic 11">
            <a:extLst>
              <a:ext uri="{FF2B5EF4-FFF2-40B4-BE49-F238E27FC236}">
                <a16:creationId xmlns:a16="http://schemas.microsoft.com/office/drawing/2014/main" id="{6E54A14A-805D-40C9-8DCD-178BCB8AEA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811" y="2054028"/>
            <a:ext cx="1542908" cy="1542910"/>
          </a:xfrm>
          <a:prstGeom prst="rect">
            <a:avLst/>
          </a:prstGeom>
        </p:spPr>
      </p:pic>
      <p:sp>
        <p:nvSpPr>
          <p:cNvPr id="11" name="TextBox 10">
            <a:extLst>
              <a:ext uri="{FF2B5EF4-FFF2-40B4-BE49-F238E27FC236}">
                <a16:creationId xmlns:a16="http://schemas.microsoft.com/office/drawing/2014/main" id="{4812CB34-5679-431F-9125-10F18DCF5036}"/>
              </a:ext>
            </a:extLst>
          </p:cNvPr>
          <p:cNvSpPr txBox="1"/>
          <p:nvPr/>
        </p:nvSpPr>
        <p:spPr>
          <a:xfrm>
            <a:off x="4591495" y="3967256"/>
            <a:ext cx="2743195" cy="646331"/>
          </a:xfrm>
          <a:prstGeom prst="rect">
            <a:avLst/>
          </a:prstGeom>
          <a:noFill/>
        </p:spPr>
        <p:txBody>
          <a:bodyPr wrap="square" rtlCol="0">
            <a:spAutoFit/>
          </a:bodyPr>
          <a:lstStyle/>
          <a:p>
            <a:pPr algn="ctr"/>
            <a:r>
              <a:rPr lang="en-US"/>
              <a:t>AWS Command Line Interface</a:t>
            </a:r>
          </a:p>
        </p:txBody>
      </p:sp>
      <p:pic>
        <p:nvPicPr>
          <p:cNvPr id="7" name="Graphic 6">
            <a:extLst>
              <a:ext uri="{FF2B5EF4-FFF2-40B4-BE49-F238E27FC236}">
                <a16:creationId xmlns:a16="http://schemas.microsoft.com/office/drawing/2014/main" id="{A9B819B8-CA31-4639-9883-E642F05F811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1987" y="1906743"/>
            <a:ext cx="1862924" cy="1862924"/>
          </a:xfrm>
          <a:prstGeom prst="rect">
            <a:avLst/>
          </a:prstGeom>
        </p:spPr>
      </p:pic>
      <p:sp>
        <p:nvSpPr>
          <p:cNvPr id="8" name="TextBox 7">
            <a:extLst>
              <a:ext uri="{FF2B5EF4-FFF2-40B4-BE49-F238E27FC236}">
                <a16:creationId xmlns:a16="http://schemas.microsoft.com/office/drawing/2014/main" id="{A626DBBA-AD86-4B2A-8DF8-EE1D0231833D}"/>
              </a:ext>
            </a:extLst>
          </p:cNvPr>
          <p:cNvSpPr txBox="1"/>
          <p:nvPr/>
        </p:nvSpPr>
        <p:spPr>
          <a:xfrm>
            <a:off x="8638391" y="3977658"/>
            <a:ext cx="2133802" cy="369332"/>
          </a:xfrm>
          <a:prstGeom prst="rect">
            <a:avLst/>
          </a:prstGeom>
          <a:noFill/>
        </p:spPr>
        <p:txBody>
          <a:bodyPr wrap="square" rtlCol="0">
            <a:spAutoFit/>
          </a:bodyPr>
          <a:lstStyle/>
          <a:p>
            <a:pPr algn="ctr"/>
            <a:r>
              <a:rPr lang="en-US">
                <a:solidFill>
                  <a:srgbClr val="232F3E"/>
                </a:solidFill>
              </a:rPr>
              <a:t>SDK</a:t>
            </a:r>
          </a:p>
        </p:txBody>
      </p:sp>
    </p:spTree>
    <p:custDataLst>
      <p:tags r:id="rId1"/>
    </p:custDataLst>
    <p:extLst>
      <p:ext uri="{BB962C8B-B14F-4D97-AF65-F5344CB8AC3E}">
        <p14:creationId xmlns:p14="http://schemas.microsoft.com/office/powerpoint/2010/main" val="3238808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5" name="Title 4"/>
          <p:cNvSpPr>
            <a:spLocks noGrp="1"/>
          </p:cNvSpPr>
          <p:nvPr>
            <p:ph type="title"/>
          </p:nvPr>
        </p:nvSpPr>
        <p:spPr/>
        <p:txBody>
          <a:bodyPr/>
          <a:lstStyle/>
          <a:p>
            <a:r>
              <a:rPr lang="en-US"/>
              <a:t>Common use cases</a:t>
            </a:r>
          </a:p>
        </p:txBody>
      </p:sp>
      <p:sp>
        <p:nvSpPr>
          <p:cNvPr id="6" name="Content Placeholder 3">
            <a:extLst>
              <a:ext uri="{FF2B5EF4-FFF2-40B4-BE49-F238E27FC236}">
                <a16:creationId xmlns:a16="http://schemas.microsoft.com/office/drawing/2014/main" id="{D0F37895-00DE-2B4D-8B0D-E08599D01643}"/>
              </a:ext>
            </a:extLst>
          </p:cNvPr>
          <p:cNvSpPr>
            <a:spLocks noGrp="1"/>
          </p:cNvSpPr>
          <p:nvPr>
            <p:ph sz="quarter" idx="21"/>
          </p:nvPr>
        </p:nvSpPr>
        <p:spPr/>
        <p:txBody>
          <a:bodyPr>
            <a:normAutofit/>
          </a:bodyPr>
          <a:lstStyle/>
          <a:p>
            <a:pPr marL="457200" indent="-457200" algn="just">
              <a:lnSpc>
                <a:spcPct val="110000"/>
              </a:lnSpc>
              <a:spcBef>
                <a:spcPts val="800"/>
              </a:spcBef>
            </a:pPr>
            <a:r>
              <a:rPr lang="en-US"/>
              <a:t>Storing application assets</a:t>
            </a:r>
          </a:p>
          <a:p>
            <a:pPr marL="457200" indent="-457200" algn="just">
              <a:lnSpc>
                <a:spcPct val="110000"/>
              </a:lnSpc>
              <a:spcBef>
                <a:spcPts val="800"/>
              </a:spcBef>
            </a:pPr>
            <a:r>
              <a:rPr lang="en-US"/>
              <a:t>Static web hosting</a:t>
            </a:r>
          </a:p>
          <a:p>
            <a:pPr marL="457200" indent="-457200" algn="just">
              <a:lnSpc>
                <a:spcPct val="110000"/>
              </a:lnSpc>
              <a:spcBef>
                <a:spcPts val="800"/>
              </a:spcBef>
            </a:pPr>
            <a:r>
              <a:rPr lang="en-US"/>
              <a:t>Backup and disaster recovery (DR)</a:t>
            </a:r>
          </a:p>
          <a:p>
            <a:pPr marL="457200" indent="-457200" algn="just">
              <a:lnSpc>
                <a:spcPct val="110000"/>
              </a:lnSpc>
              <a:spcBef>
                <a:spcPts val="800"/>
              </a:spcBef>
            </a:pPr>
            <a:r>
              <a:rPr lang="en-US"/>
              <a:t>Staging area for big data</a:t>
            </a:r>
          </a:p>
          <a:p>
            <a:pPr marL="457200" indent="-457200" algn="just">
              <a:lnSpc>
                <a:spcPct val="110000"/>
              </a:lnSpc>
              <a:spcBef>
                <a:spcPts val="800"/>
              </a:spcBef>
            </a:pPr>
            <a:r>
              <a:rPr lang="en-US" i="1"/>
              <a:t>Many more….</a:t>
            </a:r>
            <a:endParaRPr lang="en-US" sz="2600" i="1"/>
          </a:p>
        </p:txBody>
      </p:sp>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8682472" y="1908607"/>
            <a:ext cx="1650248" cy="1520393"/>
          </a:xfrm>
          <a:prstGeom prst="rect">
            <a:avLst/>
          </a:prstGeom>
        </p:spPr>
      </p:pic>
    </p:spTree>
    <p:custDataLst>
      <p:tags r:id="rId1"/>
    </p:custDataLst>
    <p:extLst>
      <p:ext uri="{BB962C8B-B14F-4D97-AF65-F5344CB8AC3E}">
        <p14:creationId xmlns:p14="http://schemas.microsoft.com/office/powerpoint/2010/main" val="50684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9" name="Content Placeholder 8"/>
          <p:cNvSpPr>
            <a:spLocks noGrp="1"/>
          </p:cNvSpPr>
          <p:nvPr>
            <p:ph sz="quarter" idx="21"/>
          </p:nvPr>
        </p:nvSpPr>
        <p:spPr/>
        <p:txBody>
          <a:bodyPr>
            <a:normAutofit lnSpcReduction="10000"/>
          </a:bodyPr>
          <a:lstStyle/>
          <a:p>
            <a:pPr marL="0" indent="0">
              <a:buNone/>
            </a:pPr>
            <a:r>
              <a:rPr lang="en-US" sz="2000"/>
              <a:t>After completing this module, you should be able to:</a:t>
            </a:r>
          </a:p>
          <a:p>
            <a:pPr lvl="0"/>
            <a:r>
              <a:rPr lang="en-US" sz="2000"/>
              <a:t>Identify the different types of storage</a:t>
            </a:r>
          </a:p>
          <a:p>
            <a:pPr lvl="0"/>
            <a:r>
              <a:rPr lang="en-US" sz="2000"/>
              <a:t>Explain Amazon S3</a:t>
            </a:r>
          </a:p>
          <a:p>
            <a:pPr lvl="0"/>
            <a:r>
              <a:rPr lang="en-US" sz="2000"/>
              <a:t>Identify the functionality in Amazon S3</a:t>
            </a:r>
          </a:p>
          <a:p>
            <a:pPr lvl="0"/>
            <a:r>
              <a:rPr lang="en-US" sz="2000"/>
              <a:t>Explain Amazon EBS</a:t>
            </a:r>
          </a:p>
          <a:p>
            <a:pPr lvl="0"/>
            <a:r>
              <a:rPr lang="en-US" sz="2000"/>
              <a:t>Identify the functionality in Amazon EBS</a:t>
            </a:r>
          </a:p>
          <a:p>
            <a:pPr lvl="0"/>
            <a:r>
              <a:rPr lang="en-US" sz="2000"/>
              <a:t>Perform functions in Amazon EBS to build an Amazon EC2 storage solution </a:t>
            </a:r>
          </a:p>
          <a:p>
            <a:pPr lvl="0"/>
            <a:r>
              <a:rPr lang="en-US" sz="2000"/>
              <a:t>Explain Amazon EFS</a:t>
            </a:r>
          </a:p>
          <a:p>
            <a:pPr lvl="0"/>
            <a:r>
              <a:rPr lang="en-US" sz="2000"/>
              <a:t>Identify the functionality in Amazon EFS</a:t>
            </a:r>
          </a:p>
          <a:p>
            <a:pPr lvl="0"/>
            <a:r>
              <a:rPr lang="en-US" sz="2000"/>
              <a:t>Explain Amazon S3 Glacier</a:t>
            </a:r>
          </a:p>
          <a:p>
            <a:pPr lvl="0"/>
            <a:r>
              <a:rPr lang="en-US" sz="2000"/>
              <a:t>Identify the functionality in Amazon S3 Glacier</a:t>
            </a:r>
          </a:p>
          <a:p>
            <a:pPr lvl="0"/>
            <a:r>
              <a:rPr lang="en-US" sz="2000"/>
              <a:t>Differentiate between Amazon EBS, Amazon S3, Amazon EFS, and Amazon S3 Glacier</a:t>
            </a:r>
          </a:p>
          <a:p>
            <a:endParaRPr lang="en-US" sz="2000"/>
          </a:p>
        </p:txBody>
      </p:sp>
    </p:spTree>
    <p:custDataLst>
      <p:tags r:id="rId1"/>
    </p:custDataLst>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A9C8185-9109-C1F9-C2A8-A3C2067BDB37}"/>
              </a:ext>
            </a:extLst>
          </p:cNvPr>
          <p:cNvSpPr>
            <a:spLocks noGrp="1"/>
          </p:cNvSpPr>
          <p:nvPr>
            <p:ph type="sldNum" sz="quarter" idx="20"/>
          </p:nvPr>
        </p:nvSpPr>
        <p:spPr>
          <a:xfrm>
            <a:off x="11469389" y="6582058"/>
            <a:ext cx="484261" cy="265176"/>
          </a:xfrm>
        </p:spPr>
        <p:txBody>
          <a:bodyPr/>
          <a:lstStyle/>
          <a:p>
            <a:fld id="{930176A1-BCF0-4712-97A6-6B495F55390B}" type="slidenum">
              <a:rPr lang="en-US" smtClean="0"/>
              <a:t>30</a:t>
            </a:fld>
            <a:endParaRPr lang="en-US"/>
          </a:p>
        </p:txBody>
      </p:sp>
      <p:sp>
        <p:nvSpPr>
          <p:cNvPr id="2" name="Title 1"/>
          <p:cNvSpPr>
            <a:spLocks noGrp="1"/>
          </p:cNvSpPr>
          <p:nvPr>
            <p:ph type="title"/>
          </p:nvPr>
        </p:nvSpPr>
        <p:spPr>
          <a:xfrm>
            <a:off x="365760" y="299526"/>
            <a:ext cx="11569209" cy="731318"/>
          </a:xfrm>
        </p:spPr>
        <p:txBody>
          <a:bodyPr/>
          <a:lstStyle/>
          <a:p>
            <a:r>
              <a:rPr lang="en-US"/>
              <a:t>Amazon S3 common scenarios</a:t>
            </a:r>
          </a:p>
        </p:txBody>
      </p:sp>
      <p:sp>
        <p:nvSpPr>
          <p:cNvPr id="27" name="Rounded Rectangle 26">
            <a:extLst>
              <a:ext uri="{C183D7F6-B498-43B3-948B-1728B52AA6E4}">
                <adec:decorative xmlns:adec="http://schemas.microsoft.com/office/drawing/2017/decorative" val="1"/>
              </a:ext>
            </a:extLst>
          </p:cNvPr>
          <p:cNvSpPr/>
          <p:nvPr/>
        </p:nvSpPr>
        <p:spPr bwMode="auto">
          <a:xfrm>
            <a:off x="303410" y="2276023"/>
            <a:ext cx="3951744" cy="2937108"/>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p:cNvSpPr>
            <a:spLocks noGrp="1"/>
          </p:cNvSpPr>
          <p:nvPr>
            <p:ph idx="4294967295"/>
          </p:nvPr>
        </p:nvSpPr>
        <p:spPr>
          <a:xfrm>
            <a:off x="340945" y="2279535"/>
            <a:ext cx="3876675" cy="3005137"/>
          </a:xfrm>
        </p:spPr>
        <p:txBody>
          <a:bodyPr>
            <a:normAutofit/>
          </a:bodyPr>
          <a:lstStyle/>
          <a:p>
            <a:pPr>
              <a:lnSpc>
                <a:spcPct val="150000"/>
              </a:lnSpc>
              <a:spcBef>
                <a:spcPts val="0"/>
              </a:spcBef>
            </a:pPr>
            <a:r>
              <a:rPr lang="en-US"/>
              <a:t>Backup and storage</a:t>
            </a:r>
          </a:p>
          <a:p>
            <a:pPr>
              <a:lnSpc>
                <a:spcPct val="150000"/>
              </a:lnSpc>
              <a:spcBef>
                <a:spcPts val="0"/>
              </a:spcBef>
            </a:pPr>
            <a:r>
              <a:rPr lang="en-US"/>
              <a:t>Application hosting</a:t>
            </a:r>
          </a:p>
          <a:p>
            <a:pPr>
              <a:lnSpc>
                <a:spcPct val="150000"/>
              </a:lnSpc>
              <a:spcBef>
                <a:spcPts val="0"/>
              </a:spcBef>
            </a:pPr>
            <a:r>
              <a:rPr lang="en-US"/>
              <a:t>Media hosting</a:t>
            </a:r>
          </a:p>
          <a:p>
            <a:pPr>
              <a:lnSpc>
                <a:spcPct val="150000"/>
              </a:lnSpc>
              <a:spcBef>
                <a:spcPts val="0"/>
              </a:spcBef>
            </a:pPr>
            <a:r>
              <a:rPr lang="en-US"/>
              <a:t>Software delivery</a:t>
            </a:r>
          </a:p>
        </p:txBody>
      </p:sp>
      <p:sp>
        <p:nvSpPr>
          <p:cNvPr id="5" name="Rounded Rectangle 4">
            <a:extLst>
              <a:ext uri="{C183D7F6-B498-43B3-948B-1728B52AA6E4}">
                <adec:decorative xmlns:adec="http://schemas.microsoft.com/office/drawing/2017/decorative" val="1"/>
              </a:ext>
            </a:extLst>
          </p:cNvPr>
          <p:cNvSpPr/>
          <p:nvPr/>
        </p:nvSpPr>
        <p:spPr bwMode="auto">
          <a:xfrm>
            <a:off x="5254104" y="2443061"/>
            <a:ext cx="5237399" cy="2841611"/>
          </a:xfrm>
          <a:prstGeom prst="roundRect">
            <a:avLst>
              <a:gd name="adj" fmla="val 12690"/>
            </a:avLst>
          </a:prstGeom>
          <a:solidFill>
            <a:srgbClr val="EFFBFB"/>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descr="Four Amazon S3 buckets.">
            <a:extLst>
              <a:ext uri="{FF2B5EF4-FFF2-40B4-BE49-F238E27FC236}">
                <a16:creationId xmlns:a16="http://schemas.microsoft.com/office/drawing/2014/main" id="{7256C24B-2AB4-4E25-81DE-DEBDE7099B09}"/>
              </a:ext>
            </a:extLst>
          </p:cNvPr>
          <p:cNvGrpSpPr/>
          <p:nvPr/>
        </p:nvGrpSpPr>
        <p:grpSpPr>
          <a:xfrm>
            <a:off x="7091272" y="3066927"/>
            <a:ext cx="1784576" cy="1825811"/>
            <a:chOff x="7091272" y="3066927"/>
            <a:chExt cx="1784576" cy="1825811"/>
          </a:xfrm>
        </p:grpSpPr>
        <p:pic>
          <p:nvPicPr>
            <p:cNvPr id="32"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722" y="3070801"/>
              <a:ext cx="760824" cy="760824"/>
            </a:xfrm>
            <a:prstGeom prst="rect">
              <a:avLst/>
            </a:prstGeom>
          </p:spPr>
        </p:pic>
        <p:pic>
          <p:nvPicPr>
            <p:cNvPr id="33"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3066927"/>
              <a:ext cx="760824" cy="760824"/>
            </a:xfrm>
            <a:prstGeom prst="rect">
              <a:avLst/>
            </a:prstGeom>
          </p:spPr>
        </p:pic>
        <p:pic>
          <p:nvPicPr>
            <p:cNvPr id="40"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272" y="4131914"/>
              <a:ext cx="760824" cy="760824"/>
            </a:xfrm>
            <a:prstGeom prst="rect">
              <a:avLst/>
            </a:prstGeom>
          </p:spPr>
        </p:pic>
        <p:pic>
          <p:nvPicPr>
            <p:cNvPr id="43"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4131914"/>
              <a:ext cx="760824" cy="760824"/>
            </a:xfrm>
            <a:prstGeom prst="rect">
              <a:avLst/>
            </a:prstGeom>
          </p:spPr>
        </p:pic>
      </p:grpSp>
      <p:cxnSp>
        <p:nvCxnSpPr>
          <p:cNvPr id="45" name="Straight Arrow Connector 44">
            <a:extLst>
              <a:ext uri="{C183D7F6-B498-43B3-948B-1728B52AA6E4}">
                <adec:decorative xmlns:adec="http://schemas.microsoft.com/office/drawing/2017/decorative" val="1"/>
              </a:ext>
            </a:extLst>
          </p:cNvPr>
          <p:cNvCxnSpPr/>
          <p:nvPr/>
        </p:nvCxnSpPr>
        <p:spPr>
          <a:xfrm>
            <a:off x="5617595" y="2910369"/>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descr="Security camera."/>
          <p:cNvPicPr>
            <a:picLocks noChangeAspect="1"/>
          </p:cNvPicPr>
          <p:nvPr/>
        </p:nvPicPr>
        <p:blipFill>
          <a:blip r:embed="rId5"/>
          <a:stretch>
            <a:fillRect/>
          </a:stretch>
        </p:blipFill>
        <p:spPr>
          <a:xfrm>
            <a:off x="4402648" y="1804878"/>
            <a:ext cx="1455329" cy="992049"/>
          </a:xfrm>
          <a:prstGeom prst="rect">
            <a:avLst/>
          </a:prstGeom>
        </p:spPr>
      </p:pic>
      <p:sp>
        <p:nvSpPr>
          <p:cNvPr id="15" name="TextBox 33">
            <a:extLst>
              <a:ext uri="{C183D7F6-B498-43B3-948B-1728B52AA6E4}">
                <adec:decorative xmlns:adec="http://schemas.microsoft.com/office/drawing/2017/decorative" val="1"/>
              </a:ext>
            </a:extLst>
          </p:cNvPr>
          <p:cNvSpPr txBox="1">
            <a:spLocks noChangeArrowheads="1"/>
          </p:cNvSpPr>
          <p:nvPr/>
        </p:nvSpPr>
        <p:spPr bwMode="auto">
          <a:xfrm>
            <a:off x="6667808" y="3802405"/>
            <a:ext cx="2499852" cy="338554"/>
          </a:xfrm>
          <a:prstGeom prst="rect">
            <a:avLst/>
          </a:prstGeom>
          <a:noFill/>
          <a:ln w="9525">
            <a:noFill/>
            <a:miter lim="800000"/>
            <a:headEnd/>
            <a:tailEnd/>
          </a:ln>
        </p:spPr>
        <p:txBody>
          <a:bodyPr wrap="square">
            <a:spAutoFit/>
          </a:bodyPr>
          <a:lstStyle/>
          <a:p>
            <a:pPr algn="ctr"/>
            <a:r>
              <a:rPr lang="en-US" sz="1600">
                <a:latin typeface="Amazon Ember" panose="02000000000000000000" pitchFamily="2" charset="0"/>
                <a:ea typeface="Amazon Ember" panose="02000000000000000000" pitchFamily="2" charset="0"/>
                <a:cs typeface="Helvetica Neue"/>
              </a:rPr>
              <a:t>Amazon S3 buckets</a:t>
            </a:r>
          </a:p>
        </p:txBody>
      </p:sp>
      <p:grpSp>
        <p:nvGrpSpPr>
          <p:cNvPr id="8" name="Group 7">
            <a:extLst>
              <a:ext uri="{FF2B5EF4-FFF2-40B4-BE49-F238E27FC236}">
                <a16:creationId xmlns:a16="http://schemas.microsoft.com/office/drawing/2014/main" id="{453DC9DA-BACE-4177-8925-9AD73BA02922}"/>
              </a:ext>
              <a:ext uri="{C183D7F6-B498-43B3-948B-1728B52AA6E4}">
                <adec:decorative xmlns:adec="http://schemas.microsoft.com/office/drawing/2017/decorative" val="1"/>
              </a:ext>
            </a:extLst>
          </p:cNvPr>
          <p:cNvGrpSpPr/>
          <p:nvPr/>
        </p:nvGrpSpPr>
        <p:grpSpPr>
          <a:xfrm>
            <a:off x="4436738" y="4215111"/>
            <a:ext cx="1125353" cy="1276393"/>
            <a:chOff x="4622685" y="4283351"/>
            <a:chExt cx="1125353" cy="1276393"/>
          </a:xfrm>
        </p:grpSpPr>
        <p:sp>
          <p:nvSpPr>
            <p:cNvPr id="7" name="Rectangle 6">
              <a:extLst>
                <a:ext uri="{FF2B5EF4-FFF2-40B4-BE49-F238E27FC236}">
                  <a16:creationId xmlns:a16="http://schemas.microsoft.com/office/drawing/2014/main" id="{027C4D62-B362-4064-8482-5D3851DCEF6C}"/>
                </a:ext>
              </a:extLst>
            </p:cNvPr>
            <p:cNvSpPr/>
            <p:nvPr/>
          </p:nvSpPr>
          <p:spPr>
            <a:xfrm>
              <a:off x="4622685" y="4283351"/>
              <a:ext cx="1125353" cy="127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ec2 instances.">
              <a:extLst>
                <a:ext uri="{FF2B5EF4-FFF2-40B4-BE49-F238E27FC236}">
                  <a16:creationId xmlns:a16="http://schemas.microsoft.com/office/drawing/2014/main" id="{A31E17E6-07DF-4A22-A760-16D26A3328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6721" y="4372907"/>
              <a:ext cx="1097280" cy="1097280"/>
            </a:xfrm>
            <a:prstGeom prst="rect">
              <a:avLst/>
            </a:prstGeom>
          </p:spPr>
        </p:pic>
      </p:grpSp>
      <p:cxnSp>
        <p:nvCxnSpPr>
          <p:cNvPr id="25" name="Straight Arrow Connector 24">
            <a:extLst>
              <a:ext uri="{C183D7F6-B498-43B3-948B-1728B52AA6E4}">
                <adec:decorative xmlns:adec="http://schemas.microsoft.com/office/drawing/2017/decorative" val="1"/>
              </a:ext>
            </a:extLst>
          </p:cNvPr>
          <p:cNvCxnSpPr/>
          <p:nvPr/>
        </p:nvCxnSpPr>
        <p:spPr>
          <a:xfrm flipV="1">
            <a:off x="5629250" y="4283351"/>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33"/>
          <p:cNvSpPr txBox="1">
            <a:spLocks noChangeArrowheads="1"/>
          </p:cNvSpPr>
          <p:nvPr/>
        </p:nvSpPr>
        <p:spPr bwMode="auto">
          <a:xfrm>
            <a:off x="4208031" y="5560990"/>
            <a:ext cx="1582767" cy="923330"/>
          </a:xfrm>
          <a:prstGeom prst="rect">
            <a:avLst/>
          </a:prstGeom>
          <a:noFill/>
          <a:ln w="9525">
            <a:noFill/>
            <a:miter lim="800000"/>
            <a:headEnd/>
            <a:tailEnd/>
          </a:ln>
        </p:spPr>
        <p:txBody>
          <a:bodyPr wrap="square">
            <a:spAutoFit/>
          </a:bodyPr>
          <a:lstStyle/>
          <a:p>
            <a:pPr algn="ctr"/>
            <a:r>
              <a:rPr lang="en-US">
                <a:latin typeface="Amazon Ember" panose="02000000000000000000" pitchFamily="2" charset="0"/>
                <a:ea typeface="Amazon Ember" panose="02000000000000000000" pitchFamily="2" charset="0"/>
                <a:cs typeface="Arial"/>
              </a:rPr>
              <a:t>Amazon </a:t>
            </a:r>
            <a:br>
              <a:rPr lang="en-US">
                <a:latin typeface="Amazon Ember" panose="02000000000000000000" pitchFamily="2" charset="0"/>
                <a:ea typeface="Amazon Ember" panose="02000000000000000000" pitchFamily="2" charset="0"/>
                <a:cs typeface="Arial"/>
              </a:rPr>
            </a:br>
            <a:r>
              <a:rPr lang="en-US">
                <a:latin typeface="Amazon Ember" panose="02000000000000000000" pitchFamily="2" charset="0"/>
                <a:ea typeface="Amazon Ember" panose="02000000000000000000" pitchFamily="2" charset="0"/>
                <a:cs typeface="Arial"/>
              </a:rPr>
              <a:t>EC2</a:t>
            </a:r>
            <a:br>
              <a:rPr lang="en-US">
                <a:latin typeface="Amazon Ember" panose="02000000000000000000" pitchFamily="2" charset="0"/>
                <a:ea typeface="Amazon Ember" panose="02000000000000000000" pitchFamily="2" charset="0"/>
                <a:cs typeface="Arial"/>
              </a:rPr>
            </a:br>
            <a:r>
              <a:rPr lang="en-US">
                <a:latin typeface="Amazon Ember" panose="02000000000000000000" pitchFamily="2" charset="0"/>
                <a:ea typeface="Amazon Ember" panose="02000000000000000000" pitchFamily="2" charset="0"/>
                <a:cs typeface="Arial"/>
              </a:rPr>
              <a:t>instances</a:t>
            </a:r>
          </a:p>
        </p:txBody>
      </p:sp>
      <p:grpSp>
        <p:nvGrpSpPr>
          <p:cNvPr id="41" name="Group 40" descr="Corporate data center."/>
          <p:cNvGrpSpPr/>
          <p:nvPr/>
        </p:nvGrpSpPr>
        <p:grpSpPr>
          <a:xfrm>
            <a:off x="5873317" y="4901011"/>
            <a:ext cx="2022803" cy="1673565"/>
            <a:chOff x="5647672" y="4937078"/>
            <a:chExt cx="1528127" cy="1371711"/>
          </a:xfrm>
        </p:grpSpPr>
        <p:sp>
          <p:nvSpPr>
            <p:cNvPr id="34" name="Rounded Rectangle 33"/>
            <p:cNvSpPr/>
            <p:nvPr/>
          </p:nvSpPr>
          <p:spPr>
            <a:xfrm>
              <a:off x="5695456" y="4937078"/>
              <a:ext cx="1432560" cy="1371711"/>
            </a:xfrm>
            <a:prstGeom prst="roundRect">
              <a:avLst>
                <a:gd name="adj" fmla="val 9818"/>
              </a:avLst>
            </a:prstGeom>
            <a:solidFill>
              <a:srgbClr val="EBF4FB"/>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Arial"/>
                <a:cs typeface="Arial"/>
              </a:endParaRPr>
            </a:p>
          </p:txBody>
        </p:sp>
        <p:sp>
          <p:nvSpPr>
            <p:cNvPr id="35" name="TextBox 37">
              <a:extLst>
                <a:ext uri="{FF2B5EF4-FFF2-40B4-BE49-F238E27FC236}">
                  <a16:creationId xmlns:a16="http://schemas.microsoft.com/office/drawing/2014/main" id="{3DB32D29-E6FC-C441-85C5-1887B1C476A1}"/>
                </a:ext>
              </a:extLst>
            </p:cNvPr>
            <p:cNvSpPr txBox="1">
              <a:spLocks noChangeArrowheads="1"/>
            </p:cNvSpPr>
            <p:nvPr/>
          </p:nvSpPr>
          <p:spPr bwMode="auto">
            <a:xfrm>
              <a:off x="5647672" y="4991859"/>
              <a:ext cx="1528127" cy="52975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defRPr/>
              </a:pPr>
              <a:r>
                <a:rPr lang="en-US">
                  <a:latin typeface="Amazon Ember" panose="02000000000000000000" pitchFamily="2" charset="0"/>
                  <a:ea typeface="Amazon Ember" panose="02000000000000000000" pitchFamily="2" charset="0"/>
                  <a:cs typeface="Arial"/>
                </a:rPr>
                <a:t>Corporate</a:t>
              </a:r>
              <a:br>
                <a:rPr lang="en-US">
                  <a:latin typeface="Amazon Ember" panose="02000000000000000000" pitchFamily="2" charset="0"/>
                  <a:ea typeface="Amazon Ember" panose="02000000000000000000" pitchFamily="2" charset="0"/>
                  <a:cs typeface="Arial"/>
                </a:rPr>
              </a:br>
              <a:r>
                <a:rPr lang="en-US">
                  <a:latin typeface="Amazon Ember" panose="02000000000000000000" pitchFamily="2" charset="0"/>
                  <a:ea typeface="Amazon Ember" panose="02000000000000000000" pitchFamily="2" charset="0"/>
                  <a:cs typeface="Arial"/>
                </a:rPr>
                <a:t>data center</a:t>
              </a:r>
            </a:p>
          </p:txBody>
        </p:sp>
        <p:pic>
          <p:nvPicPr>
            <p:cNvPr id="36" name="Picture 35">
              <a:extLs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26852" t="10397" r="17500" b="8174"/>
            <a:stretch/>
          </p:blipFill>
          <p:spPr>
            <a:xfrm>
              <a:off x="5940621" y="5447234"/>
              <a:ext cx="942230" cy="804266"/>
            </a:xfrm>
            <a:prstGeom prst="rect">
              <a:avLst/>
            </a:prstGeom>
          </p:spPr>
        </p:pic>
      </p:grpSp>
      <p:cxnSp>
        <p:nvCxnSpPr>
          <p:cNvPr id="44" name="Straight Arrow Connector 43">
            <a:extLst>
              <a:ext uri="{C183D7F6-B498-43B3-948B-1728B52AA6E4}">
                <adec:decorative xmlns:adec="http://schemas.microsoft.com/office/drawing/2017/decorative" val="1"/>
              </a:ext>
            </a:extLst>
          </p:cNvPr>
          <p:cNvCxnSpPr/>
          <p:nvPr/>
        </p:nvCxnSpPr>
        <p:spPr>
          <a:xfrm flipV="1">
            <a:off x="8997138" y="2919435"/>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descr="Collection of smart phone apps.">
            <a:extLst>
              <a:ext uri="{FF2B5EF4-FFF2-40B4-BE49-F238E27FC236}">
                <a16:creationId xmlns:a16="http://schemas.microsoft.com/office/drawing/2014/main" id="{80108303-8228-4FB7-B509-1323AAEA598D}"/>
              </a:ext>
            </a:extLst>
          </p:cNvPr>
          <p:cNvGrpSpPr/>
          <p:nvPr/>
        </p:nvGrpSpPr>
        <p:grpSpPr>
          <a:xfrm>
            <a:off x="9408431" y="1292644"/>
            <a:ext cx="2232142" cy="2404454"/>
            <a:chOff x="9408431" y="1415476"/>
            <a:chExt cx="2232142" cy="2404454"/>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408431" y="1415476"/>
              <a:ext cx="2148946" cy="1794370"/>
            </a:xfrm>
            <a:prstGeom prst="rect">
              <a:avLst/>
            </a:prstGeom>
          </p:spPr>
        </p:pic>
        <p:pic>
          <p:nvPicPr>
            <p:cNvPr id="17" name="Picture 16">
              <a:extLst>
                <a:ext uri="{C183D7F6-B498-43B3-948B-1728B52AA6E4}">
                  <adec:decorative xmlns:adec="http://schemas.microsoft.com/office/drawing/2017/decorative" val="1"/>
                </a:ext>
              </a:extLst>
            </p:cNvPr>
            <p:cNvPicPr>
              <a:picLocks noChangeAspect="1"/>
            </p:cNvPicPr>
            <p:nvPr/>
          </p:nvPicPr>
          <p:blipFill rotWithShape="1">
            <a:blip r:embed="rId10">
              <a:extLst>
                <a:ext uri="{28A0092B-C50C-407E-A947-70E740481C1C}">
                  <a14:useLocalDpi xmlns:a14="http://schemas.microsoft.com/office/drawing/2010/main" val="0"/>
                </a:ext>
              </a:extLst>
            </a:blip>
            <a:srcRect l="38697" t="19801" r="34066" b="17723"/>
            <a:stretch/>
          </p:blipFill>
          <p:spPr>
            <a:xfrm>
              <a:off x="10491503" y="2282444"/>
              <a:ext cx="1149070" cy="1537486"/>
            </a:xfrm>
            <a:prstGeom prst="rect">
              <a:avLst/>
            </a:prstGeom>
          </p:spPr>
        </p:pic>
      </p:grpSp>
      <p:cxnSp>
        <p:nvCxnSpPr>
          <p:cNvPr id="46" name="Straight Arrow Connector 45">
            <a:extLst>
              <a:ext uri="{C183D7F6-B498-43B3-948B-1728B52AA6E4}">
                <adec:decorative xmlns:adec="http://schemas.microsoft.com/office/drawing/2017/decorative" val="1"/>
              </a:ext>
            </a:extLst>
          </p:cNvPr>
          <p:cNvCxnSpPr/>
          <p:nvPr/>
        </p:nvCxnSpPr>
        <p:spPr>
          <a:xfrm>
            <a:off x="8951647" y="4342332"/>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Compute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0430" y="4155142"/>
            <a:ext cx="2008170" cy="2008170"/>
          </a:xfrm>
          <a:prstGeom prst="rect">
            <a:avLst/>
          </a:prstGeom>
        </p:spPr>
      </p:pic>
    </p:spTree>
    <p:custDataLst>
      <p:tags r:id="rId1"/>
    </p:custDataLst>
    <p:extLst>
      <p:ext uri="{BB962C8B-B14F-4D97-AF65-F5344CB8AC3E}">
        <p14:creationId xmlns:p14="http://schemas.microsoft.com/office/powerpoint/2010/main" val="3744291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a:p>
        </p:txBody>
      </p:sp>
      <p:sp>
        <p:nvSpPr>
          <p:cNvPr id="2" name="Title 1"/>
          <p:cNvSpPr>
            <a:spLocks noGrp="1"/>
          </p:cNvSpPr>
          <p:nvPr>
            <p:ph type="title"/>
          </p:nvPr>
        </p:nvSpPr>
        <p:spPr/>
        <p:txBody>
          <a:bodyPr/>
          <a:lstStyle/>
          <a:p>
            <a:r>
              <a:rPr lang="en-US"/>
              <a:t>Amazon S3 pricing </a:t>
            </a:r>
          </a:p>
        </p:txBody>
      </p:sp>
      <p:sp>
        <p:nvSpPr>
          <p:cNvPr id="3" name="Content Placeholder 2"/>
          <p:cNvSpPr>
            <a:spLocks noGrp="1"/>
          </p:cNvSpPr>
          <p:nvPr>
            <p:ph sz="quarter" idx="21"/>
          </p:nvPr>
        </p:nvSpPr>
        <p:spPr/>
        <p:txBody>
          <a:bodyPr>
            <a:normAutofit/>
          </a:bodyPr>
          <a:lstStyle/>
          <a:p>
            <a:pPr marL="457200" indent="-457200" algn="just">
              <a:spcAft>
                <a:spcPts val="800"/>
              </a:spcAft>
            </a:pPr>
            <a:r>
              <a:rPr lang="en-US"/>
              <a:t>Pay only for what you use, including – </a:t>
            </a:r>
          </a:p>
          <a:p>
            <a:pPr marL="914400" lvl="1" indent="-457200">
              <a:lnSpc>
                <a:spcPct val="120000"/>
              </a:lnSpc>
              <a:spcBef>
                <a:spcPts val="0"/>
              </a:spcBef>
            </a:pPr>
            <a:r>
              <a:rPr lang="en-US"/>
              <a:t>GBs per month</a:t>
            </a:r>
          </a:p>
          <a:p>
            <a:pPr marL="914400" lvl="1" indent="-457200">
              <a:lnSpc>
                <a:spcPct val="120000"/>
              </a:lnSpc>
              <a:spcBef>
                <a:spcPts val="0"/>
              </a:spcBef>
            </a:pPr>
            <a:r>
              <a:rPr lang="en-US"/>
              <a:t>Transfer OUT to other Regions</a:t>
            </a:r>
          </a:p>
          <a:p>
            <a:pPr marL="914400" lvl="1" indent="-457200">
              <a:lnSpc>
                <a:spcPct val="120000"/>
              </a:lnSpc>
              <a:spcBef>
                <a:spcPts val="0"/>
              </a:spcBef>
            </a:pPr>
            <a:r>
              <a:rPr lang="en-US"/>
              <a:t>PUT, COPY, POST, LIST, and GET requests</a:t>
            </a:r>
          </a:p>
          <a:p>
            <a:pPr marL="234945" lvl="1" indent="0">
              <a:spcAft>
                <a:spcPts val="800"/>
              </a:spcAft>
              <a:buNone/>
            </a:pPr>
            <a:endParaRPr lang="en-US" sz="1333"/>
          </a:p>
          <a:p>
            <a:pPr indent="-457200">
              <a:spcAft>
                <a:spcPts val="800"/>
              </a:spcAft>
            </a:pPr>
            <a:r>
              <a:rPr lang="en-US"/>
              <a:t>You do not pay for – </a:t>
            </a:r>
          </a:p>
          <a:p>
            <a:pPr marL="914400" lvl="1" indent="-457200">
              <a:lnSpc>
                <a:spcPct val="120000"/>
              </a:lnSpc>
              <a:spcBef>
                <a:spcPts val="0"/>
              </a:spcBef>
            </a:pPr>
            <a:r>
              <a:rPr lang="en-US"/>
              <a:t>Transfers IN to Amazon S3</a:t>
            </a:r>
          </a:p>
          <a:p>
            <a:pPr marL="914400" lvl="1" indent="-457200">
              <a:lnSpc>
                <a:spcPct val="120000"/>
              </a:lnSpc>
              <a:spcBef>
                <a:spcPts val="0"/>
              </a:spcBef>
            </a:pPr>
            <a:r>
              <a:rPr lang="en-US"/>
              <a:t>Transfers OUT from Amazon S3 to Amazon CloudFront or Amazon EC2 in the same Region</a:t>
            </a:r>
          </a:p>
        </p:txBody>
      </p:sp>
    </p:spTree>
    <p:custDataLst>
      <p:tags r:id="rId1"/>
    </p:custDataLst>
    <p:extLst>
      <p:ext uri="{BB962C8B-B14F-4D97-AF65-F5344CB8AC3E}">
        <p14:creationId xmlns:p14="http://schemas.microsoft.com/office/powerpoint/2010/main" val="305179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a:p>
        </p:txBody>
      </p:sp>
      <p:sp>
        <p:nvSpPr>
          <p:cNvPr id="4" name="Title 1"/>
          <p:cNvSpPr>
            <a:spLocks noGrp="1"/>
          </p:cNvSpPr>
          <p:nvPr>
            <p:ph type="title"/>
          </p:nvPr>
        </p:nvSpPr>
        <p:spPr/>
        <p:txBody>
          <a:bodyPr/>
          <a:lstStyle/>
          <a:p>
            <a:r>
              <a:rPr lang="en-US"/>
              <a:t>Amazon S3: Storage pricing (1 of 2)</a:t>
            </a:r>
          </a:p>
        </p:txBody>
      </p:sp>
      <p:sp>
        <p:nvSpPr>
          <p:cNvPr id="5" name="Content Placeholder 2"/>
          <p:cNvSpPr>
            <a:spLocks noGrp="1"/>
          </p:cNvSpPr>
          <p:nvPr>
            <p:ph sz="quarter" idx="21"/>
          </p:nvPr>
        </p:nvSpPr>
        <p:spPr/>
        <p:txBody>
          <a:bodyPr>
            <a:normAutofit lnSpcReduction="10000"/>
          </a:bodyPr>
          <a:lstStyle/>
          <a:p>
            <a:pPr marL="0" indent="0">
              <a:buNone/>
            </a:pPr>
            <a:r>
              <a:rPr lang="en-US"/>
              <a:t>To estimate Amazon S3 costs, consider the following:</a:t>
            </a:r>
          </a:p>
          <a:p>
            <a:pPr marL="514350" indent="-514350">
              <a:buFont typeface="+mj-lt"/>
              <a:buAutoNum type="arabicPeriod"/>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Storage class type – </a:t>
            </a:r>
          </a:p>
          <a:p>
            <a:pPr marL="922338" lvl="1" indent="-465138"/>
            <a:r>
              <a:rPr lang="en-US" sz="2800"/>
              <a:t>Standard storage is designed for:</a:t>
            </a:r>
          </a:p>
          <a:p>
            <a:pPr marL="1384300" lvl="2" indent="-469900"/>
            <a:r>
              <a:rPr lang="en-US" sz="2400"/>
              <a:t>11 9s of durability</a:t>
            </a:r>
          </a:p>
          <a:p>
            <a:pPr marL="1384300" lvl="2" indent="-469900"/>
            <a:r>
              <a:rPr lang="en-US" sz="2400"/>
              <a:t>Four 9s of availability</a:t>
            </a:r>
          </a:p>
          <a:p>
            <a:pPr marL="981075" lvl="1" indent="-523875"/>
            <a:r>
              <a:rPr lang="en-US" sz="2800"/>
              <a:t>S3 Standard-Infrequent Access (S-IA) is designed for:</a:t>
            </a:r>
          </a:p>
          <a:p>
            <a:pPr marL="1384300" lvl="2" indent="-469900"/>
            <a:r>
              <a:rPr lang="en-US" sz="2400"/>
              <a:t>11 9s of durability</a:t>
            </a:r>
          </a:p>
          <a:p>
            <a:pPr marL="1384300" lvl="2" indent="-469900"/>
            <a:r>
              <a:rPr lang="en-US" sz="2400"/>
              <a:t>Three 9s of availability</a:t>
            </a:r>
          </a:p>
          <a:p>
            <a:pPr marL="514350" indent="-514350">
              <a:buFont typeface="+mj-lt"/>
              <a:buAutoNum type="arabicPeriod"/>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Amount of storage – </a:t>
            </a:r>
          </a:p>
          <a:p>
            <a:pPr marL="922338" lvl="1" indent="-465138"/>
            <a:r>
              <a:rPr lang="en-US"/>
              <a:t>The number and size of objects</a:t>
            </a:r>
          </a:p>
          <a:p>
            <a:pPr lvl="1"/>
            <a:endParaRPr lang="en-US"/>
          </a:p>
        </p:txBody>
      </p:sp>
    </p:spTree>
    <p:custDataLst>
      <p:tags r:id="rId1"/>
    </p:custDataLst>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4" name="Title 1"/>
          <p:cNvSpPr>
            <a:spLocks noGrp="1"/>
          </p:cNvSpPr>
          <p:nvPr>
            <p:ph type="title"/>
          </p:nvPr>
        </p:nvSpPr>
        <p:spPr/>
        <p:txBody>
          <a:bodyPr/>
          <a:lstStyle/>
          <a:p>
            <a:r>
              <a:rPr lang="en-US"/>
              <a:t>Amazon S3: Storage pricing (2 of 2)</a:t>
            </a:r>
          </a:p>
        </p:txBody>
      </p:sp>
      <p:sp>
        <p:nvSpPr>
          <p:cNvPr id="5" name="Content Placeholder 2"/>
          <p:cNvSpPr>
            <a:spLocks noGrp="1"/>
          </p:cNvSpPr>
          <p:nvPr>
            <p:ph sz="quarter" idx="21"/>
          </p:nvPr>
        </p:nvSpPr>
        <p:spPr/>
        <p:txBody>
          <a:bodyPr>
            <a:normAutofit/>
          </a:bodyPr>
          <a:lstStyle/>
          <a:p>
            <a:pPr marL="514350" indent="-514350">
              <a:buFont typeface="+mj-lt"/>
              <a:buAutoNum type="arabicPeriod" startAt="3"/>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Requests – </a:t>
            </a:r>
          </a:p>
          <a:p>
            <a:pPr marL="922338" lvl="1" indent="-465138"/>
            <a:r>
              <a:rPr lang="en-US" sz="2800"/>
              <a:t>The number and type of requests </a:t>
            </a:r>
            <a:r>
              <a:rPr lang="en-US" sz="2800" b="1"/>
              <a:t>(GET, PUT, COPY)</a:t>
            </a:r>
            <a:endParaRPr lang="en-US" sz="2800"/>
          </a:p>
          <a:p>
            <a:pPr marL="922338" lvl="1" indent="-465138"/>
            <a:r>
              <a:rPr lang="en-US" sz="2800"/>
              <a:t>Type of requests:</a:t>
            </a:r>
          </a:p>
          <a:p>
            <a:pPr marL="1379538" lvl="2" indent="-465138"/>
            <a:r>
              <a:rPr lang="en-US" sz="2400"/>
              <a:t>Different rates for GET requests than other requests.</a:t>
            </a:r>
          </a:p>
          <a:p>
            <a:pPr marL="514350" indent="-514350">
              <a:buFont typeface="+mj-lt"/>
              <a:buAutoNum type="arabicPeriod" startAt="3"/>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Data transfer – </a:t>
            </a:r>
          </a:p>
          <a:p>
            <a:pPr marL="922338" lvl="1" indent="-465138"/>
            <a:r>
              <a:rPr lang="en-US" sz="2800"/>
              <a:t>Pricing is based on the amount of data that is transferred out of the Amazon S3 Region</a:t>
            </a:r>
          </a:p>
          <a:p>
            <a:pPr marL="1379538" lvl="2" indent="-465138"/>
            <a:r>
              <a:rPr lang="en-US" sz="2400"/>
              <a:t>Data transfer in is free, but you incur charges for data that is transferred out.</a:t>
            </a:r>
          </a:p>
        </p:txBody>
      </p:sp>
    </p:spTree>
    <p:custDataLst>
      <p:tags r:id="rId1"/>
    </p:custDataLst>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34</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t>Amazon S3 is a fully managed cloud storage service.</a:t>
            </a:r>
          </a:p>
          <a:p>
            <a:r>
              <a:rPr lang="en-US"/>
              <a:t>You can store a virtually unlimited number of objects.</a:t>
            </a:r>
          </a:p>
          <a:p>
            <a:r>
              <a:rPr lang="en-US"/>
              <a:t>You pay for only what you use.</a:t>
            </a:r>
          </a:p>
          <a:p>
            <a:r>
              <a:rPr lang="en-US"/>
              <a:t>You can access Amazon S3 at any time from anywhere through a URL.</a:t>
            </a:r>
          </a:p>
          <a:p>
            <a:r>
              <a:rPr lang="en-US"/>
              <a:t>Amazon S3 offers rich security controls.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278086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35</a:t>
            </a:fld>
            <a:endParaRPr lang="en-US"/>
          </a:p>
        </p:txBody>
      </p:sp>
      <p:sp>
        <p:nvSpPr>
          <p:cNvPr id="2" name="Title 1"/>
          <p:cNvSpPr>
            <a:spLocks noGrp="1"/>
          </p:cNvSpPr>
          <p:nvPr>
            <p:ph type="ctrTitle"/>
          </p:nvPr>
        </p:nvSpPr>
        <p:spPr/>
        <p:txBody>
          <a:bodyPr>
            <a:noAutofit/>
          </a:bodyPr>
          <a:lstStyle/>
          <a:p>
            <a:pPr algn="ctr"/>
            <a:r>
              <a:rPr lang="en-US" sz="3600"/>
              <a:t>Recorded demo:</a:t>
            </a:r>
            <a:br>
              <a:rPr lang="en-US" sz="3600"/>
            </a:br>
            <a:r>
              <a:rPr lang="en-US" sz="3600"/>
              <a:t>Amazon Simple Storage  System</a:t>
            </a:r>
          </a:p>
        </p:txBody>
      </p:sp>
      <p:pic>
        <p:nvPicPr>
          <p:cNvPr id="7" name="Picture 6" descr="Amazon S3 demonstration.">
            <a:hlinkClick r:id="rId4"/>
            <a:extLst>
              <a:ext uri="{FF2B5EF4-FFF2-40B4-BE49-F238E27FC236}">
                <a16:creationId xmlns:a16="http://schemas.microsoft.com/office/drawing/2014/main" id="{4008F409-28E1-4703-B604-9B83CCD6B6A6}"/>
              </a:ext>
            </a:extLst>
          </p:cNvPr>
          <p:cNvPicPr>
            <a:picLocks noChangeAspect="1"/>
          </p:cNvPicPr>
          <p:nvPr/>
        </p:nvPicPr>
        <p:blipFill>
          <a:blip r:embed="rId5"/>
          <a:stretch>
            <a:fillRect/>
          </a:stretch>
        </p:blipFill>
        <p:spPr>
          <a:xfrm>
            <a:off x="5251620" y="1839558"/>
            <a:ext cx="6696782" cy="3681687"/>
          </a:xfrm>
          <a:prstGeom prst="rect">
            <a:avLst/>
          </a:prstGeom>
        </p:spPr>
      </p:pic>
    </p:spTree>
    <p:custDataLst>
      <p:tags r:id="rId1"/>
    </p:custDataLst>
    <p:extLst>
      <p:ext uri="{BB962C8B-B14F-4D97-AF65-F5344CB8AC3E}">
        <p14:creationId xmlns:p14="http://schemas.microsoft.com/office/powerpoint/2010/main" val="1171122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Section 3: Amazon Elastic File System (Amazon EFS) </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7: Storage</a:t>
            </a:r>
          </a:p>
        </p:txBody>
      </p:sp>
    </p:spTree>
    <p:custDataLst>
      <p:tags r:id="rId1"/>
    </p:custDataLst>
    <p:extLst>
      <p:ext uri="{BB962C8B-B14F-4D97-AF65-F5344CB8AC3E}">
        <p14:creationId xmlns:p14="http://schemas.microsoft.com/office/powerpoint/2010/main" val="1459162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6" name="Title 1">
            <a:extLst>
              <a:ext uri="{FF2B5EF4-FFF2-40B4-BE49-F238E27FC236}">
                <a16:creationId xmlns:a16="http://schemas.microsoft.com/office/drawing/2014/main" id="{E514F416-D2B5-E240-6968-1C7B7A1B3961}"/>
              </a:ext>
            </a:extLst>
          </p:cNvPr>
          <p:cNvSpPr txBox="1">
            <a:spLocks/>
          </p:cNvSpPr>
          <p:nvPr/>
        </p:nvSpPr>
        <p:spPr>
          <a:xfrm>
            <a:off x="365760" y="301752"/>
            <a:ext cx="11569209" cy="731318"/>
          </a:xfrm>
          <a:prstGeom prst="rect">
            <a:avLst/>
          </a:prstGeom>
        </p:spPr>
        <p:txBody>
          <a:bodyPr vert="horz" lIns="91440" tIns="45720" rIns="91440" bIns="45720" rtlCol="0" anchor="ctr">
            <a:norm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r>
              <a:rPr lang="en-US" dirty="0"/>
              <a:t>Storage</a:t>
            </a:r>
          </a:p>
        </p:txBody>
      </p:sp>
      <p:sp>
        <p:nvSpPr>
          <p:cNvPr id="11" name="TextBox 10"/>
          <p:cNvSpPr txBox="1"/>
          <p:nvPr/>
        </p:nvSpPr>
        <p:spPr>
          <a:xfrm>
            <a:off x="3809573" y="5078037"/>
            <a:ext cx="4558107" cy="984885"/>
          </a:xfrm>
          <a:prstGeom prst="rect">
            <a:avLst/>
          </a:prstGeom>
          <a:noFill/>
        </p:spPr>
        <p:txBody>
          <a:bodyPr wrap="square" lIns="0" tIns="0" rIns="0" bIns="0" rtlCol="0" anchor="ctr">
            <a:spAutoFit/>
          </a:bodyPr>
          <a:lstStyle/>
          <a:p>
            <a:pPr algn="ctr"/>
            <a:r>
              <a:rPr lang="sv-SE" sz="3200"/>
              <a:t>Amazon Elastic File System (Amazon EFS)</a:t>
            </a:r>
            <a:endParaRPr lang="en-US" sz="32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Graphic 6">
            <a:extLst>
              <a:ext uri="{FF2B5EF4-FFF2-40B4-BE49-F238E27FC236}">
                <a16:creationId xmlns:a16="http://schemas.microsoft.com/office/drawing/2014/main" id="{C129356C-F763-41D1-8785-FF8BE3BC60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7216" y="2449318"/>
            <a:ext cx="1959364" cy="1959364"/>
          </a:xfrm>
          <a:prstGeom prst="rect">
            <a:avLst/>
          </a:prstGeom>
        </p:spPr>
      </p:pic>
      <p:sp>
        <p:nvSpPr>
          <p:cNvPr id="2" name="Title 1">
            <a:extLst>
              <a:ext uri="{C183D7F6-B498-43B3-948B-1728B52AA6E4}">
                <adec:decorative xmlns:adec="http://schemas.microsoft.com/office/drawing/2017/decorative" val="1"/>
              </a:ext>
            </a:extLst>
          </p:cNvPr>
          <p:cNvSpPr>
            <a:spLocks noGrp="1"/>
          </p:cNvSpPr>
          <p:nvPr>
            <p:ph type="title"/>
          </p:nvPr>
        </p:nvSpPr>
        <p:spPr>
          <a:xfrm>
            <a:off x="384441" y="-917301"/>
            <a:ext cx="11569209" cy="731318"/>
          </a:xfrm>
        </p:spPr>
        <p:txBody>
          <a:bodyPr/>
          <a:lstStyle/>
          <a:p>
            <a:r>
              <a:rPr lang="en-US" dirty="0"/>
              <a:t>Storage 2</a:t>
            </a:r>
          </a:p>
        </p:txBody>
      </p:sp>
    </p:spTree>
    <p:custDataLst>
      <p:tags r:id="rId1"/>
    </p:custDataLst>
    <p:extLst>
      <p:ext uri="{BB962C8B-B14F-4D97-AF65-F5344CB8AC3E}">
        <p14:creationId xmlns:p14="http://schemas.microsoft.com/office/powerpoint/2010/main" val="253895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38</a:t>
            </a:fld>
            <a:endParaRPr lang="en-US"/>
          </a:p>
        </p:txBody>
      </p:sp>
      <p:sp>
        <p:nvSpPr>
          <p:cNvPr id="2" name="Title 1"/>
          <p:cNvSpPr>
            <a:spLocks noGrp="1"/>
          </p:cNvSpPr>
          <p:nvPr>
            <p:ph type="title"/>
          </p:nvPr>
        </p:nvSpPr>
        <p:spPr/>
        <p:txBody>
          <a:bodyPr/>
          <a:lstStyle/>
          <a:p>
            <a:r>
              <a:rPr lang="en-US"/>
              <a:t>Amazon EFS features</a:t>
            </a:r>
          </a:p>
        </p:txBody>
      </p:sp>
      <p:sp>
        <p:nvSpPr>
          <p:cNvPr id="5" name="Content Placeholder 2"/>
          <p:cNvSpPr>
            <a:spLocks noGrp="1"/>
          </p:cNvSpPr>
          <p:nvPr>
            <p:ph sz="quarter" idx="21"/>
          </p:nvPr>
        </p:nvSpPr>
        <p:spPr/>
        <p:txBody>
          <a:bodyPr>
            <a:normAutofit/>
          </a:bodyPr>
          <a:lstStyle/>
          <a:p>
            <a:pPr marL="457200" indent="-457200">
              <a:spcAft>
                <a:spcPts val="800"/>
              </a:spcAft>
            </a:pPr>
            <a:r>
              <a:rPr lang="en-US"/>
              <a:t>File storage in the AWS Cloud </a:t>
            </a:r>
          </a:p>
          <a:p>
            <a:pPr marL="457200" indent="-457200">
              <a:spcAft>
                <a:spcPts val="800"/>
              </a:spcAft>
            </a:pPr>
            <a:r>
              <a:rPr lang="en-US"/>
              <a:t>Works well for big data and analytics, media processing workflows, content management, web serving, and home directories</a:t>
            </a:r>
          </a:p>
          <a:p>
            <a:pPr marL="457200" indent="-457200">
              <a:spcAft>
                <a:spcPts val="800"/>
              </a:spcAft>
            </a:pPr>
            <a:r>
              <a:rPr lang="en-US"/>
              <a:t>Petabyte-scale, low-latency file system</a:t>
            </a:r>
          </a:p>
          <a:p>
            <a:pPr marL="457200" indent="-457200">
              <a:spcAft>
                <a:spcPts val="800"/>
              </a:spcAft>
            </a:pPr>
            <a:r>
              <a:rPr lang="en-US"/>
              <a:t>Shared storage</a:t>
            </a:r>
          </a:p>
          <a:p>
            <a:pPr marL="457200" indent="-457200">
              <a:spcAft>
                <a:spcPts val="800"/>
              </a:spcAft>
            </a:pPr>
            <a:r>
              <a:rPr lang="en-US"/>
              <a:t>Elastic capacity</a:t>
            </a:r>
          </a:p>
          <a:p>
            <a:pPr marL="457200" indent="-457200">
              <a:spcAft>
                <a:spcPts val="800"/>
              </a:spcAft>
            </a:pPr>
            <a:r>
              <a:rPr lang="en-US"/>
              <a:t>Supports Network File System (NFS) versions 4.0 and 4.1 (NFSv4)</a:t>
            </a:r>
          </a:p>
          <a:p>
            <a:pPr marL="457200" indent="-457200">
              <a:spcAft>
                <a:spcPts val="800"/>
              </a:spcAft>
            </a:pPr>
            <a:r>
              <a:rPr lang="en-US"/>
              <a:t>Compatible with all Linux-based AMIs for Amazon EC2</a:t>
            </a:r>
          </a:p>
        </p:txBody>
      </p:sp>
    </p:spTree>
    <p:custDataLst>
      <p:tags r:id="rId1"/>
    </p:custDataLst>
    <p:extLst>
      <p:ext uri="{BB962C8B-B14F-4D97-AF65-F5344CB8AC3E}">
        <p14:creationId xmlns:p14="http://schemas.microsoft.com/office/powerpoint/2010/main" val="1956147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p:cNvSpPr>
            <a:spLocks noGrp="1"/>
          </p:cNvSpPr>
          <p:nvPr>
            <p:ph type="title"/>
          </p:nvPr>
        </p:nvSpPr>
        <p:spPr/>
        <p:txBody>
          <a:bodyPr/>
          <a:lstStyle/>
          <a:p>
            <a:r>
              <a:rPr lang="en-US"/>
              <a:t>Amazon EFS architecture</a:t>
            </a:r>
          </a:p>
        </p:txBody>
      </p:sp>
      <p:grpSp>
        <p:nvGrpSpPr>
          <p:cNvPr id="11" name="Group 10" descr="Availability Zone A with Private subnet, two network interfaces, and a mount target network interface.">
            <a:extLst>
              <a:ext uri="{FF2B5EF4-FFF2-40B4-BE49-F238E27FC236}">
                <a16:creationId xmlns:a16="http://schemas.microsoft.com/office/drawing/2014/main" id="{FCE4CE0F-8183-C52B-8776-3FA3CDB27ABE}"/>
              </a:ext>
            </a:extLst>
          </p:cNvPr>
          <p:cNvGrpSpPr/>
          <p:nvPr/>
        </p:nvGrpSpPr>
        <p:grpSpPr>
          <a:xfrm>
            <a:off x="1563492" y="2017695"/>
            <a:ext cx="2466245" cy="3398143"/>
            <a:chOff x="1563492" y="2017695"/>
            <a:chExt cx="2466245" cy="3398143"/>
          </a:xfrm>
        </p:grpSpPr>
        <p:sp>
          <p:nvSpPr>
            <p:cNvPr id="101" name="Rectangle 100">
              <a:extLst>
                <a:ext uri="{FF2B5EF4-FFF2-40B4-BE49-F238E27FC236}">
                  <a16:creationId xmlns:a16="http://schemas.microsoft.com/office/drawing/2014/main" id="{B853AD0C-C2FB-40D1-99D4-E693522E6C1B}"/>
                </a:ext>
                <a:ext uri="{C183D7F6-B498-43B3-948B-1728B52AA6E4}">
                  <adec:decorative xmlns:adec="http://schemas.microsoft.com/office/drawing/2017/decorative" val="1"/>
                </a:ext>
              </a:extLst>
            </p:cNvPr>
            <p:cNvSpPr/>
            <p:nvPr/>
          </p:nvSpPr>
          <p:spPr>
            <a:xfrm>
              <a:off x="1563492" y="2380248"/>
              <a:ext cx="2466245" cy="303559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a:solidFill>
                    <a:srgbClr val="36C2B4"/>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105" name="Graphic 104">
              <a:extLst>
                <a:ext uri="{FF2B5EF4-FFF2-40B4-BE49-F238E27FC236}">
                  <a16:creationId xmlns:a16="http://schemas.microsoft.com/office/drawing/2014/main" id="{3A299757-5771-494C-99DC-14E4D8EBB08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3492" y="2717040"/>
              <a:ext cx="1233122" cy="1107494"/>
            </a:xfrm>
            <a:prstGeom prst="rect">
              <a:avLst/>
            </a:prstGeom>
          </p:spPr>
        </p:pic>
        <p:pic>
          <p:nvPicPr>
            <p:cNvPr id="133" name="Graphic 132">
              <a:extLst>
                <a:ext uri="{FF2B5EF4-FFF2-40B4-BE49-F238E27FC236}">
                  <a16:creationId xmlns:a16="http://schemas.microsoft.com/office/drawing/2014/main" id="{192FF234-284A-41C2-BF2C-CFBD45911F4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6254" y="2718854"/>
              <a:ext cx="1233122" cy="1107494"/>
            </a:xfrm>
            <a:prstGeom prst="rect">
              <a:avLst/>
            </a:prstGeom>
          </p:spPr>
        </p:pic>
        <p:sp>
          <p:nvSpPr>
            <p:cNvPr id="9" name="TextBox 8">
              <a:extLst>
                <a:ext uri="{FF2B5EF4-FFF2-40B4-BE49-F238E27FC236}">
                  <a16:creationId xmlns:a16="http://schemas.microsoft.com/office/drawing/2014/main" id="{D621E7E1-4A36-4B94-AE03-1E70E5237B75}"/>
                </a:ext>
                <a:ext uri="{C183D7F6-B498-43B3-948B-1728B52AA6E4}">
                  <adec:decorative xmlns:adec="http://schemas.microsoft.com/office/drawing/2017/decorative" val="1"/>
                </a:ext>
              </a:extLst>
            </p:cNvPr>
            <p:cNvSpPr txBox="1"/>
            <p:nvPr/>
          </p:nvSpPr>
          <p:spPr>
            <a:xfrm>
              <a:off x="1825894" y="2017695"/>
              <a:ext cx="1983490" cy="342548"/>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Availability Zone A</a:t>
              </a:r>
            </a:p>
          </p:txBody>
        </p:sp>
      </p:grpSp>
      <p:grpSp>
        <p:nvGrpSpPr>
          <p:cNvPr id="13" name="Group 12" descr="Availability Zone B with a private subnet and one mount target network interface/">
            <a:extLst>
              <a:ext uri="{FF2B5EF4-FFF2-40B4-BE49-F238E27FC236}">
                <a16:creationId xmlns:a16="http://schemas.microsoft.com/office/drawing/2014/main" id="{D9679B32-151D-3676-F52C-8166CB9FC29E}"/>
              </a:ext>
            </a:extLst>
          </p:cNvPr>
          <p:cNvGrpSpPr/>
          <p:nvPr/>
        </p:nvGrpSpPr>
        <p:grpSpPr>
          <a:xfrm>
            <a:off x="5127975" y="2084814"/>
            <a:ext cx="2466245" cy="3357969"/>
            <a:chOff x="5127975" y="2084814"/>
            <a:chExt cx="2466245" cy="3357969"/>
          </a:xfrm>
        </p:grpSpPr>
        <p:sp>
          <p:nvSpPr>
            <p:cNvPr id="102" name="Rectangle 101">
              <a:extLst>
                <a:ext uri="{FF2B5EF4-FFF2-40B4-BE49-F238E27FC236}">
                  <a16:creationId xmlns:a16="http://schemas.microsoft.com/office/drawing/2014/main" id="{D173B7F8-A9B4-4355-AE7A-E5AC7ABC379F}"/>
                </a:ext>
                <a:ext uri="{C183D7F6-B498-43B3-948B-1728B52AA6E4}">
                  <adec:decorative xmlns:adec="http://schemas.microsoft.com/office/drawing/2017/decorative" val="1"/>
                </a:ext>
              </a:extLst>
            </p:cNvPr>
            <p:cNvSpPr/>
            <p:nvPr/>
          </p:nvSpPr>
          <p:spPr>
            <a:xfrm>
              <a:off x="5127975" y="2407193"/>
              <a:ext cx="2466245" cy="303559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a:solidFill>
                    <a:srgbClr val="36C2B4"/>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38" name="TextBox 37">
              <a:extLst>
                <a:ext uri="{FF2B5EF4-FFF2-40B4-BE49-F238E27FC236}">
                  <a16:creationId xmlns:a16="http://schemas.microsoft.com/office/drawing/2014/main" id="{1DD449E4-6081-4C82-AC4C-69051C1A2E47}"/>
                </a:ext>
                <a:ext uri="{C183D7F6-B498-43B3-948B-1728B52AA6E4}">
                  <adec:decorative xmlns:adec="http://schemas.microsoft.com/office/drawing/2017/decorative" val="1"/>
                </a:ext>
              </a:extLst>
            </p:cNvPr>
            <p:cNvSpPr txBox="1"/>
            <p:nvPr/>
          </p:nvSpPr>
          <p:spPr>
            <a:xfrm>
              <a:off x="5438242" y="2084814"/>
              <a:ext cx="1976868" cy="342548"/>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Availability Zone B</a:t>
              </a:r>
            </a:p>
          </p:txBody>
        </p:sp>
      </p:grpSp>
      <p:grpSp>
        <p:nvGrpSpPr>
          <p:cNvPr id="14" name="Group 13" descr="Availability Zone C with a private subnet and one network interface and one mount target network interface.">
            <a:extLst>
              <a:ext uri="{FF2B5EF4-FFF2-40B4-BE49-F238E27FC236}">
                <a16:creationId xmlns:a16="http://schemas.microsoft.com/office/drawing/2014/main" id="{680D3A56-A102-67ED-F6CE-E9D9EF171600}"/>
              </a:ext>
            </a:extLst>
          </p:cNvPr>
          <p:cNvGrpSpPr/>
          <p:nvPr/>
        </p:nvGrpSpPr>
        <p:grpSpPr>
          <a:xfrm>
            <a:off x="8651448" y="2117468"/>
            <a:ext cx="2466245" cy="3298370"/>
            <a:chOff x="8651448" y="2117468"/>
            <a:chExt cx="2466245" cy="3298370"/>
          </a:xfrm>
        </p:grpSpPr>
        <p:sp>
          <p:nvSpPr>
            <p:cNvPr id="103" name="Rectangle 102">
              <a:extLst>
                <a:ext uri="{FF2B5EF4-FFF2-40B4-BE49-F238E27FC236}">
                  <a16:creationId xmlns:a16="http://schemas.microsoft.com/office/drawing/2014/main" id="{37330761-E8DF-4FCA-9009-355665985D19}"/>
                </a:ext>
                <a:ext uri="{C183D7F6-B498-43B3-948B-1728B52AA6E4}">
                  <adec:decorative xmlns:adec="http://schemas.microsoft.com/office/drawing/2017/decorative" val="1"/>
                </a:ext>
              </a:extLst>
            </p:cNvPr>
            <p:cNvSpPr/>
            <p:nvPr/>
          </p:nvSpPr>
          <p:spPr>
            <a:xfrm>
              <a:off x="8651448" y="2463430"/>
              <a:ext cx="2466245" cy="13611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a:solidFill>
                    <a:srgbClr val="36C2B4"/>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104" name="Rectangle 103">
              <a:extLst>
                <a:ext uri="{FF2B5EF4-FFF2-40B4-BE49-F238E27FC236}">
                  <a16:creationId xmlns:a16="http://schemas.microsoft.com/office/drawing/2014/main" id="{46581731-63CF-4D22-80AB-4BA4BB90BFF9}"/>
                </a:ext>
                <a:ext uri="{C183D7F6-B498-43B3-948B-1728B52AA6E4}">
                  <adec:decorative xmlns:adec="http://schemas.microsoft.com/office/drawing/2017/decorative" val="1"/>
                </a:ext>
              </a:extLst>
            </p:cNvPr>
            <p:cNvSpPr/>
            <p:nvPr/>
          </p:nvSpPr>
          <p:spPr>
            <a:xfrm>
              <a:off x="8651448" y="3945885"/>
              <a:ext cx="2466245" cy="146995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39" name="TextBox 38">
              <a:extLst>
                <a:ext uri="{FF2B5EF4-FFF2-40B4-BE49-F238E27FC236}">
                  <a16:creationId xmlns:a16="http://schemas.microsoft.com/office/drawing/2014/main" id="{95F5BF64-A811-4851-A7BC-0C82DB3458A5}"/>
                </a:ext>
                <a:ext uri="{C183D7F6-B498-43B3-948B-1728B52AA6E4}">
                  <adec:decorative xmlns:adec="http://schemas.microsoft.com/office/drawing/2017/decorative" val="1"/>
                </a:ext>
              </a:extLst>
            </p:cNvPr>
            <p:cNvSpPr txBox="1"/>
            <p:nvPr/>
          </p:nvSpPr>
          <p:spPr>
            <a:xfrm>
              <a:off x="8993172" y="2117468"/>
              <a:ext cx="1976868" cy="342548"/>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Availability Zone C</a:t>
              </a:r>
            </a:p>
          </p:txBody>
        </p:sp>
      </p:grpSp>
      <p:sp>
        <p:nvSpPr>
          <p:cNvPr id="42" name="Rectangle 41">
            <a:extLst>
              <a:ext uri="{FF2B5EF4-FFF2-40B4-BE49-F238E27FC236}">
                <a16:creationId xmlns:a16="http://schemas.microsoft.com/office/drawing/2014/main" id="{D21F8159-ACAF-41D2-9006-07739A924D03}"/>
              </a:ext>
              <a:ext uri="{C183D7F6-B498-43B3-948B-1728B52AA6E4}">
                <adec:decorative xmlns:adec="http://schemas.microsoft.com/office/drawing/2017/decorative" val="1"/>
              </a:ext>
            </a:extLst>
          </p:cNvPr>
          <p:cNvSpPr/>
          <p:nvPr/>
        </p:nvSpPr>
        <p:spPr>
          <a:xfrm>
            <a:off x="768808" y="1501866"/>
            <a:ext cx="10870741" cy="458665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panose="020B0603020204020204" pitchFamily="34" charset="0"/>
                <a:ea typeface="Amazon Ember" panose="020B0603020204020204" pitchFamily="34" charset="0"/>
                <a:cs typeface="Amazon Ember" panose="020B0603020204020204" pitchFamily="34" charset="0"/>
              </a:rPr>
              <a:t> VPC</a:t>
            </a:r>
            <a:endParaRPr kumimoji="0" lang="en-US" sz="1200" b="0" i="0" u="none" strike="noStrike" kern="0" cap="none" spc="0" normalizeH="0" baseline="0" noProof="0">
              <a:ln w="0"/>
              <a:solidFill>
                <a:srgbClr val="1D8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3" name="Graphic 42">
            <a:extLst>
              <a:ext uri="{FF2B5EF4-FFF2-40B4-BE49-F238E27FC236}">
                <a16:creationId xmlns:a16="http://schemas.microsoft.com/office/drawing/2014/main" id="{4A323B17-B6B3-47C8-BEEE-83954DE7216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808" y="1501867"/>
            <a:ext cx="472142" cy="462594"/>
          </a:xfrm>
          <a:prstGeom prst="rect">
            <a:avLst/>
          </a:prstGeom>
        </p:spPr>
      </p:pic>
      <p:sp>
        <p:nvSpPr>
          <p:cNvPr id="5" name="Rectangle: Rounded Corners 4">
            <a:extLst>
              <a:ext uri="{FF2B5EF4-FFF2-40B4-BE49-F238E27FC236}">
                <a16:creationId xmlns:a16="http://schemas.microsoft.com/office/drawing/2014/main" id="{6E5C6BD3-CC82-46EA-9B01-38FD399E4F66}"/>
              </a:ext>
              <a:ext uri="{C183D7F6-B498-43B3-948B-1728B52AA6E4}">
                <adec:decorative xmlns:adec="http://schemas.microsoft.com/office/drawing/2017/decorative" val="1"/>
              </a:ext>
            </a:extLst>
          </p:cNvPr>
          <p:cNvSpPr/>
          <p:nvPr/>
        </p:nvSpPr>
        <p:spPr>
          <a:xfrm>
            <a:off x="2221393" y="4149634"/>
            <a:ext cx="1164011" cy="687166"/>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 Interface</a:t>
            </a:r>
          </a:p>
        </p:txBody>
      </p:sp>
      <p:sp>
        <p:nvSpPr>
          <p:cNvPr id="7" name="Rectangle: Rounded Corners 6">
            <a:extLst>
              <a:ext uri="{FF2B5EF4-FFF2-40B4-BE49-F238E27FC236}">
                <a16:creationId xmlns:a16="http://schemas.microsoft.com/office/drawing/2014/main" id="{640065CB-B6BF-418E-A2FA-292617A5F12D}"/>
              </a:ext>
              <a:ext uri="{C183D7F6-B498-43B3-948B-1728B52AA6E4}">
                <adec:decorative xmlns:adec="http://schemas.microsoft.com/office/drawing/2017/decorative" val="1"/>
              </a:ext>
            </a:extLst>
          </p:cNvPr>
          <p:cNvSpPr/>
          <p:nvPr/>
        </p:nvSpPr>
        <p:spPr>
          <a:xfrm>
            <a:off x="2041187" y="4054735"/>
            <a:ext cx="1593175" cy="10541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AFC8156D-2D86-48F4-B9E8-1026223F07F9}"/>
              </a:ext>
              <a:ext uri="{C183D7F6-B498-43B3-948B-1728B52AA6E4}">
                <adec:decorative xmlns:adec="http://schemas.microsoft.com/office/drawing/2017/decorative" val="1"/>
              </a:ext>
            </a:extLst>
          </p:cNvPr>
          <p:cNvSpPr txBox="1"/>
          <p:nvPr/>
        </p:nvSpPr>
        <p:spPr>
          <a:xfrm>
            <a:off x="2093314" y="4813221"/>
            <a:ext cx="1760475" cy="373690"/>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Mount target</a:t>
            </a:r>
          </a:p>
        </p:txBody>
      </p:sp>
      <p:sp>
        <p:nvSpPr>
          <p:cNvPr id="116" name="Rectangle: Rounded Corners 115">
            <a:extLst>
              <a:ext uri="{FF2B5EF4-FFF2-40B4-BE49-F238E27FC236}">
                <a16:creationId xmlns:a16="http://schemas.microsoft.com/office/drawing/2014/main" id="{E2F14156-3F7C-4E2B-B749-337DB00076B3}"/>
              </a:ext>
              <a:ext uri="{C183D7F6-B498-43B3-948B-1728B52AA6E4}">
                <adec:decorative xmlns:adec="http://schemas.microsoft.com/office/drawing/2017/decorative" val="1"/>
              </a:ext>
            </a:extLst>
          </p:cNvPr>
          <p:cNvSpPr/>
          <p:nvPr/>
        </p:nvSpPr>
        <p:spPr>
          <a:xfrm>
            <a:off x="5722642" y="4173213"/>
            <a:ext cx="1164011" cy="69660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 Interface</a:t>
            </a:r>
          </a:p>
        </p:txBody>
      </p:sp>
      <p:sp>
        <p:nvSpPr>
          <p:cNvPr id="118" name="TextBox 117">
            <a:extLst>
              <a:ext uri="{FF2B5EF4-FFF2-40B4-BE49-F238E27FC236}">
                <a16:creationId xmlns:a16="http://schemas.microsoft.com/office/drawing/2014/main" id="{1229F2A5-CD4E-4928-B4AF-BC1DAC275886}"/>
              </a:ext>
              <a:ext uri="{C183D7F6-B498-43B3-948B-1728B52AA6E4}">
                <adec:decorative xmlns:adec="http://schemas.microsoft.com/office/drawing/2017/decorative" val="1"/>
              </a:ext>
            </a:extLst>
          </p:cNvPr>
          <p:cNvSpPr txBox="1"/>
          <p:nvPr/>
        </p:nvSpPr>
        <p:spPr>
          <a:xfrm>
            <a:off x="5594562" y="4836800"/>
            <a:ext cx="1760475" cy="373690"/>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Mount target</a:t>
            </a:r>
          </a:p>
        </p:txBody>
      </p:sp>
      <p:sp>
        <p:nvSpPr>
          <p:cNvPr id="119" name="Rectangle: Rounded Corners 118">
            <a:extLst>
              <a:ext uri="{FF2B5EF4-FFF2-40B4-BE49-F238E27FC236}">
                <a16:creationId xmlns:a16="http://schemas.microsoft.com/office/drawing/2014/main" id="{646221D7-A001-4E86-83A5-26B1408DC9D9}"/>
              </a:ext>
              <a:ext uri="{C183D7F6-B498-43B3-948B-1728B52AA6E4}">
                <adec:decorative xmlns:adec="http://schemas.microsoft.com/office/drawing/2017/decorative" val="1"/>
              </a:ext>
            </a:extLst>
          </p:cNvPr>
          <p:cNvSpPr/>
          <p:nvPr/>
        </p:nvSpPr>
        <p:spPr>
          <a:xfrm>
            <a:off x="9338411" y="4280931"/>
            <a:ext cx="1164011" cy="69660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 Interface</a:t>
            </a:r>
          </a:p>
        </p:txBody>
      </p:sp>
      <p:sp>
        <p:nvSpPr>
          <p:cNvPr id="127" name="Rectangle: Rounded Corners 126">
            <a:extLst>
              <a:ext uri="{FF2B5EF4-FFF2-40B4-BE49-F238E27FC236}">
                <a16:creationId xmlns:a16="http://schemas.microsoft.com/office/drawing/2014/main" id="{10EA998E-ED02-4FEA-A884-6402E33D7899}"/>
              </a:ext>
              <a:ext uri="{C183D7F6-B498-43B3-948B-1728B52AA6E4}">
                <adec:decorative xmlns:adec="http://schemas.microsoft.com/office/drawing/2017/decorative" val="1"/>
              </a:ext>
            </a:extLst>
          </p:cNvPr>
          <p:cNvSpPr/>
          <p:nvPr/>
        </p:nvSpPr>
        <p:spPr>
          <a:xfrm>
            <a:off x="9168041" y="4186032"/>
            <a:ext cx="1593175" cy="10541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29" name="TextBox 128">
            <a:extLst>
              <a:ext uri="{FF2B5EF4-FFF2-40B4-BE49-F238E27FC236}">
                <a16:creationId xmlns:a16="http://schemas.microsoft.com/office/drawing/2014/main" id="{071356BC-16FB-484D-9D34-39842506E399}"/>
              </a:ext>
              <a:ext uri="{C183D7F6-B498-43B3-948B-1728B52AA6E4}">
                <adec:decorative xmlns:adec="http://schemas.microsoft.com/office/drawing/2017/decorative" val="1"/>
              </a:ext>
            </a:extLst>
          </p:cNvPr>
          <p:cNvSpPr txBox="1"/>
          <p:nvPr/>
        </p:nvSpPr>
        <p:spPr>
          <a:xfrm>
            <a:off x="9210332" y="4944518"/>
            <a:ext cx="1760475" cy="373690"/>
          </a:xfrm>
          <a:prstGeom prst="rect">
            <a:avLst/>
          </a:prstGeom>
          <a:noFill/>
        </p:spPr>
        <p:txBody>
          <a:bodyPr wrap="squar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Mount target</a:t>
            </a:r>
          </a:p>
        </p:txBody>
      </p:sp>
      <p:sp>
        <p:nvSpPr>
          <p:cNvPr id="132" name="Rectangle: Rounded Corners 131">
            <a:extLst>
              <a:ext uri="{FF2B5EF4-FFF2-40B4-BE49-F238E27FC236}">
                <a16:creationId xmlns:a16="http://schemas.microsoft.com/office/drawing/2014/main" id="{4F49B8BF-ED65-47DA-8EE8-F5EBBE3B7778}"/>
              </a:ext>
              <a:ext uri="{C183D7F6-B498-43B3-948B-1728B52AA6E4}">
                <adec:decorative xmlns:adec="http://schemas.microsoft.com/office/drawing/2017/decorative" val="1"/>
              </a:ext>
            </a:extLst>
          </p:cNvPr>
          <p:cNvSpPr/>
          <p:nvPr/>
        </p:nvSpPr>
        <p:spPr>
          <a:xfrm>
            <a:off x="1778334" y="2964437"/>
            <a:ext cx="811934" cy="57716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 Interface</a:t>
            </a:r>
          </a:p>
        </p:txBody>
      </p:sp>
      <p:sp>
        <p:nvSpPr>
          <p:cNvPr id="137" name="Rectangle: Rounded Corners 136">
            <a:extLst>
              <a:ext uri="{FF2B5EF4-FFF2-40B4-BE49-F238E27FC236}">
                <a16:creationId xmlns:a16="http://schemas.microsoft.com/office/drawing/2014/main" id="{D9092BB3-62EE-41C3-8C6A-B8583F41DCEF}"/>
              </a:ext>
              <a:ext uri="{C183D7F6-B498-43B3-948B-1728B52AA6E4}">
                <adec:decorative xmlns:adec="http://schemas.microsoft.com/office/drawing/2017/decorative" val="1"/>
              </a:ext>
            </a:extLst>
          </p:cNvPr>
          <p:cNvSpPr/>
          <p:nvPr/>
        </p:nvSpPr>
        <p:spPr>
          <a:xfrm>
            <a:off x="2991096" y="2966251"/>
            <a:ext cx="811934" cy="57716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 Interface</a:t>
            </a:r>
          </a:p>
        </p:txBody>
      </p:sp>
      <p:pic>
        <p:nvPicPr>
          <p:cNvPr id="138" name="Graphic 137">
            <a:extLst>
              <a:ext uri="{FF2B5EF4-FFF2-40B4-BE49-F238E27FC236}">
                <a16:creationId xmlns:a16="http://schemas.microsoft.com/office/drawing/2014/main" id="{28F82819-F1C7-4190-B765-9ECB2CD763B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6768" y="2740618"/>
            <a:ext cx="1233122" cy="1107494"/>
          </a:xfrm>
          <a:prstGeom prst="rect">
            <a:avLst/>
          </a:prstGeom>
        </p:spPr>
      </p:pic>
      <p:sp>
        <p:nvSpPr>
          <p:cNvPr id="139" name="Rectangle: Rounded Corners 138">
            <a:extLst>
              <a:ext uri="{FF2B5EF4-FFF2-40B4-BE49-F238E27FC236}">
                <a16:creationId xmlns:a16="http://schemas.microsoft.com/office/drawing/2014/main" id="{225A51EB-3539-4474-BAE3-4F0E4EA7CB71}"/>
              </a:ext>
              <a:ext uri="{C183D7F6-B498-43B3-948B-1728B52AA6E4}">
                <adec:decorative xmlns:adec="http://schemas.microsoft.com/office/drawing/2017/decorative" val="1"/>
              </a:ext>
            </a:extLst>
          </p:cNvPr>
          <p:cNvSpPr/>
          <p:nvPr/>
        </p:nvSpPr>
        <p:spPr>
          <a:xfrm>
            <a:off x="9492500" y="2989480"/>
            <a:ext cx="811934" cy="57716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 Interface</a:t>
            </a:r>
          </a:p>
        </p:txBody>
      </p:sp>
      <p:cxnSp>
        <p:nvCxnSpPr>
          <p:cNvPr id="149" name="Straight Arrow Connector 148">
            <a:extLst>
              <a:ext uri="{FF2B5EF4-FFF2-40B4-BE49-F238E27FC236}">
                <a16:creationId xmlns:a16="http://schemas.microsoft.com/office/drawing/2014/main" id="{B342FC70-C5CA-407B-B606-6D3A51E2C09E}"/>
              </a:ext>
              <a:ext uri="{C183D7F6-B498-43B3-948B-1728B52AA6E4}">
                <adec:decorative xmlns:adec="http://schemas.microsoft.com/office/drawing/2017/decorative" val="1"/>
              </a:ext>
            </a:extLst>
          </p:cNvPr>
          <p:cNvCxnSpPr>
            <a:cxnSpLocks/>
          </p:cNvCxnSpPr>
          <p:nvPr/>
        </p:nvCxnSpPr>
        <p:spPr>
          <a:xfrm>
            <a:off x="2104424" y="3722771"/>
            <a:ext cx="496954" cy="36155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B36C2D-D228-4568-9E1F-8D9EFEE556F8}"/>
              </a:ext>
              <a:ext uri="{C183D7F6-B498-43B3-948B-1728B52AA6E4}">
                <adec:decorative xmlns:adec="http://schemas.microsoft.com/office/drawing/2017/decorative" val="1"/>
              </a:ext>
            </a:extLst>
          </p:cNvPr>
          <p:cNvCxnSpPr>
            <a:cxnSpLocks/>
          </p:cNvCxnSpPr>
          <p:nvPr/>
        </p:nvCxnSpPr>
        <p:spPr>
          <a:xfrm flipH="1">
            <a:off x="3076200" y="3703123"/>
            <a:ext cx="400828" cy="37519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2F7B282-C55D-40B5-B7D6-31AB47AB6D39}"/>
              </a:ext>
              <a:ext uri="{C183D7F6-B498-43B3-948B-1728B52AA6E4}">
                <adec:decorative xmlns:adec="http://schemas.microsoft.com/office/drawing/2017/decorative" val="1"/>
              </a:ext>
            </a:extLst>
          </p:cNvPr>
          <p:cNvCxnSpPr>
            <a:cxnSpLocks/>
          </p:cNvCxnSpPr>
          <p:nvPr/>
        </p:nvCxnSpPr>
        <p:spPr>
          <a:xfrm>
            <a:off x="9982183" y="3848112"/>
            <a:ext cx="7087" cy="27718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0C6AEE9-1952-4436-8D40-0DD53F626883}"/>
              </a:ext>
              <a:ext uri="{C183D7F6-B498-43B3-948B-1728B52AA6E4}">
                <adec:decorative xmlns:adec="http://schemas.microsoft.com/office/drawing/2017/decorative" val="1"/>
              </a:ext>
            </a:extLst>
          </p:cNvPr>
          <p:cNvCxnSpPr>
            <a:cxnSpLocks/>
            <a:endCxn id="112" idx="0"/>
          </p:cNvCxnSpPr>
          <p:nvPr/>
        </p:nvCxnSpPr>
        <p:spPr>
          <a:xfrm>
            <a:off x="6348786" y="5157553"/>
            <a:ext cx="12312" cy="677259"/>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5770BDF-0021-4AE6-966E-B94F363C5367}"/>
              </a:ext>
              <a:ext uri="{C183D7F6-B498-43B3-948B-1728B52AA6E4}">
                <adec:decorative xmlns:adec="http://schemas.microsoft.com/office/drawing/2017/decorative" val="1"/>
              </a:ext>
            </a:extLst>
          </p:cNvPr>
          <p:cNvCxnSpPr>
            <a:stCxn id="112" idx="1"/>
            <a:endCxn id="101" idx="2"/>
          </p:cNvCxnSpPr>
          <p:nvPr/>
        </p:nvCxnSpPr>
        <p:spPr>
          <a:xfrm rot="10800000">
            <a:off x="2796616" y="5415839"/>
            <a:ext cx="3197261" cy="77877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BF3DE60-8942-4FD3-9B79-3AA898881E9A}"/>
              </a:ext>
              <a:ext uri="{C183D7F6-B498-43B3-948B-1728B52AA6E4}">
                <adec:decorative xmlns:adec="http://schemas.microsoft.com/office/drawing/2017/decorative" val="1"/>
              </a:ext>
            </a:extLst>
          </p:cNvPr>
          <p:cNvSpPr/>
          <p:nvPr/>
        </p:nvSpPr>
        <p:spPr>
          <a:xfrm>
            <a:off x="1196887" y="2017695"/>
            <a:ext cx="3221673" cy="3613677"/>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2" name="Graphic 111">
            <a:extLst>
              <a:ext uri="{FF2B5EF4-FFF2-40B4-BE49-F238E27FC236}">
                <a16:creationId xmlns:a16="http://schemas.microsoft.com/office/drawing/2014/main" id="{14945D8A-36C4-4F28-9164-A2C4FBA5220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3876" y="5834813"/>
            <a:ext cx="734443" cy="719591"/>
          </a:xfrm>
          <a:prstGeom prst="rect">
            <a:avLst/>
          </a:prstGeom>
        </p:spPr>
      </p:pic>
      <p:sp>
        <p:nvSpPr>
          <p:cNvPr id="4" name="TextBox 3">
            <a:extLst>
              <a:ext uri="{FF2B5EF4-FFF2-40B4-BE49-F238E27FC236}">
                <a16:creationId xmlns:a16="http://schemas.microsoft.com/office/drawing/2014/main" id="{B399C12D-4553-4967-96E4-907659D6C626}"/>
              </a:ext>
              <a:ext uri="{C183D7F6-B498-43B3-948B-1728B52AA6E4}">
                <adec:decorative xmlns:adec="http://schemas.microsoft.com/office/drawing/2017/decorative" val="1"/>
              </a:ext>
            </a:extLst>
          </p:cNvPr>
          <p:cNvSpPr txBox="1"/>
          <p:nvPr/>
        </p:nvSpPr>
        <p:spPr>
          <a:xfrm>
            <a:off x="6876754" y="6163579"/>
            <a:ext cx="2400647" cy="404831"/>
          </a:xfrm>
          <a:prstGeom prst="rect">
            <a:avLst/>
          </a:prstGeom>
          <a:noFill/>
        </p:spPr>
        <p:txBody>
          <a:bodyPr wrap="none" rtlCol="0">
            <a:spAutoFit/>
          </a:bodyPr>
          <a:lstStyle/>
          <a:p>
            <a:r>
              <a:rPr lang="en-US" sz="2000">
                <a:latin typeface="Amazon Ember" panose="020B0603020204020204" pitchFamily="34" charset="0"/>
                <a:ea typeface="Amazon Ember" panose="020B0603020204020204" pitchFamily="34" charset="0"/>
                <a:cs typeface="Amazon Ember" panose="020B0603020204020204" pitchFamily="34" charset="0"/>
              </a:rPr>
              <a:t>Elastic File System</a:t>
            </a:r>
          </a:p>
        </p:txBody>
      </p:sp>
      <p:sp>
        <p:nvSpPr>
          <p:cNvPr id="117" name="Rectangle: Rounded Corners 116">
            <a:extLst>
              <a:ext uri="{FF2B5EF4-FFF2-40B4-BE49-F238E27FC236}">
                <a16:creationId xmlns:a16="http://schemas.microsoft.com/office/drawing/2014/main" id="{A6D3EFF5-19A0-495C-A6A9-F2709A8DA9E5}"/>
              </a:ext>
              <a:ext uri="{C183D7F6-B498-43B3-948B-1728B52AA6E4}">
                <adec:decorative xmlns:adec="http://schemas.microsoft.com/office/drawing/2017/decorative" val="1"/>
              </a:ext>
            </a:extLst>
          </p:cNvPr>
          <p:cNvSpPr/>
          <p:nvPr/>
        </p:nvSpPr>
        <p:spPr>
          <a:xfrm>
            <a:off x="5542436" y="4078313"/>
            <a:ext cx="1593175" cy="10541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ectangle 34">
            <a:extLst>
              <a:ext uri="{FF2B5EF4-FFF2-40B4-BE49-F238E27FC236}">
                <a16:creationId xmlns:a16="http://schemas.microsoft.com/office/drawing/2014/main" id="{0C6B7B10-DA06-45DC-885A-14D7BCEA241F}"/>
              </a:ext>
              <a:ext uri="{C183D7F6-B498-43B3-948B-1728B52AA6E4}">
                <adec:decorative xmlns:adec="http://schemas.microsoft.com/office/drawing/2017/decorative" val="1"/>
              </a:ext>
            </a:extLst>
          </p:cNvPr>
          <p:cNvSpPr/>
          <p:nvPr/>
        </p:nvSpPr>
        <p:spPr>
          <a:xfrm>
            <a:off x="4697912" y="2033233"/>
            <a:ext cx="3221673" cy="3613677"/>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Rectangle 35">
            <a:extLst>
              <a:ext uri="{FF2B5EF4-FFF2-40B4-BE49-F238E27FC236}">
                <a16:creationId xmlns:a16="http://schemas.microsoft.com/office/drawing/2014/main" id="{A3DC0A8F-02F0-4694-BE89-F0F26AB4ECF6}"/>
              </a:ext>
              <a:ext uri="{C183D7F6-B498-43B3-948B-1728B52AA6E4}">
                <adec:decorative xmlns:adec="http://schemas.microsoft.com/office/drawing/2017/decorative" val="1"/>
              </a:ext>
            </a:extLst>
          </p:cNvPr>
          <p:cNvSpPr/>
          <p:nvPr/>
        </p:nvSpPr>
        <p:spPr>
          <a:xfrm>
            <a:off x="8210046" y="2017694"/>
            <a:ext cx="3221673" cy="3613677"/>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17550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a:t>
            </a:fld>
            <a:endParaRPr lang="en-US"/>
          </a:p>
        </p:txBody>
      </p:sp>
      <p:sp>
        <p:nvSpPr>
          <p:cNvPr id="2" name="Title 1"/>
          <p:cNvSpPr>
            <a:spLocks noGrp="1"/>
          </p:cNvSpPr>
          <p:nvPr>
            <p:ph type="title"/>
          </p:nvPr>
        </p:nvSpPr>
        <p:spPr/>
        <p:txBody>
          <a:bodyPr/>
          <a:lstStyle/>
          <a:p>
            <a:r>
              <a:rPr lang="en-US">
                <a:latin typeface="+mj-lt"/>
              </a:rPr>
              <a:t>Core AWS services</a:t>
            </a:r>
          </a:p>
        </p:txBody>
      </p:sp>
      <p:sp>
        <p:nvSpPr>
          <p:cNvPr id="60" name="TextBox 59" descr="Amazon VPC"/>
          <p:cNvSpPr txBox="1"/>
          <p:nvPr/>
        </p:nvSpPr>
        <p:spPr>
          <a:xfrm>
            <a:off x="231645" y="4199937"/>
            <a:ext cx="2842862" cy="1247249"/>
          </a:xfrm>
          <a:prstGeom prst="rect">
            <a:avLst/>
          </a:prstGeom>
          <a:noFill/>
        </p:spPr>
        <p:txBody>
          <a:bodyPr wrap="square" lIns="0" tIns="0" rIns="0" bIns="0" rtlCol="0" anchor="t">
            <a:noAutofit/>
          </a:bodyPr>
          <a:lstStyle/>
          <a:p>
            <a:pPr algn="ctr"/>
            <a:r>
              <a:rPr lang="en-US" sz="2400" b="1">
                <a:ea typeface="Amazon Ember" panose="020B0603020204020204" pitchFamily="34" charset="0"/>
                <a:cs typeface="Amazon Ember" panose="020B0603020204020204" pitchFamily="34" charset="0"/>
              </a:rPr>
              <a:t>Amazon Virtual Private Cloud (Amazon VPC)</a:t>
            </a:r>
          </a:p>
        </p:txBody>
      </p:sp>
      <p:sp>
        <p:nvSpPr>
          <p:cNvPr id="34" name="TextBox 33" descr="Amazon EC2"/>
          <p:cNvSpPr txBox="1"/>
          <p:nvPr/>
        </p:nvSpPr>
        <p:spPr>
          <a:xfrm>
            <a:off x="3117656" y="4212521"/>
            <a:ext cx="2313197" cy="925262"/>
          </a:xfrm>
          <a:prstGeom prst="rect">
            <a:avLst/>
          </a:prstGeom>
          <a:noFill/>
        </p:spPr>
        <p:txBody>
          <a:bodyPr wrap="square" lIns="0" tIns="0" rIns="0" bIns="0" rtlCol="0" anchor="t">
            <a:noAutofit/>
          </a:bodyPr>
          <a:lstStyle/>
          <a:p>
            <a:pPr algn="ctr"/>
            <a:r>
              <a:rPr lang="en-US" sz="2400" b="1">
                <a:ea typeface="Amazon Ember" panose="020B0603020204020204" pitchFamily="34" charset="0"/>
                <a:cs typeface="Amazon Ember" panose="020B0603020204020204" pitchFamily="34" charset="0"/>
              </a:rPr>
              <a:t>Amazon Elastic Compute Cloud (Amazon EC2)</a:t>
            </a:r>
          </a:p>
        </p:txBody>
      </p:sp>
      <p:pic>
        <p:nvPicPr>
          <p:cNvPr id="24" name="Graphic 23">
            <a:extLst>
              <a:ext uri="{FF2B5EF4-FFF2-40B4-BE49-F238E27FC236}">
                <a16:creationId xmlns:a16="http://schemas.microsoft.com/office/drawing/2014/main" id="{2E54E173-32B9-4BB8-B85D-9BD822A56B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985" y="2606367"/>
            <a:ext cx="1486183" cy="1486183"/>
          </a:xfrm>
          <a:prstGeom prst="rect">
            <a:avLst/>
          </a:prstGeom>
        </p:spPr>
      </p:pic>
      <p:pic>
        <p:nvPicPr>
          <p:cNvPr id="25" name="Graphic 24">
            <a:extLst>
              <a:ext uri="{FF2B5EF4-FFF2-40B4-BE49-F238E27FC236}">
                <a16:creationId xmlns:a16="http://schemas.microsoft.com/office/drawing/2014/main" id="{118DEC31-35F5-4429-8D0B-EC016FD7B74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1164" y="2606367"/>
            <a:ext cx="1486183" cy="1486183"/>
          </a:xfrm>
          <a:prstGeom prst="rect">
            <a:avLst/>
          </a:prstGeom>
        </p:spPr>
      </p:pic>
      <p:grpSp>
        <p:nvGrpSpPr>
          <p:cNvPr id="3" name="Group 2" descr="Storage includes the following services: Amazon S3, Amazon EBS, Amazon EFS, Amazon S3 Glacier.">
            <a:extLst>
              <a:ext uri="{FF2B5EF4-FFF2-40B4-BE49-F238E27FC236}">
                <a16:creationId xmlns:a16="http://schemas.microsoft.com/office/drawing/2014/main" id="{465A86E8-EA36-50E3-9F3B-3164A658B0D4}"/>
              </a:ext>
            </a:extLst>
          </p:cNvPr>
          <p:cNvGrpSpPr/>
          <p:nvPr/>
        </p:nvGrpSpPr>
        <p:grpSpPr>
          <a:xfrm>
            <a:off x="5964891" y="1227611"/>
            <a:ext cx="2734973" cy="3617753"/>
            <a:chOff x="5964891" y="1227611"/>
            <a:chExt cx="2734973" cy="3617753"/>
          </a:xfrm>
        </p:grpSpPr>
        <p:sp>
          <p:nvSpPr>
            <p:cNvPr id="31" name="Rounded Rectangle 30" descr="four storage services.">
              <a:extLst>
                <a:ext uri="{C183D7F6-B498-43B3-948B-1728B52AA6E4}">
                  <adec:decorative xmlns:adec="http://schemas.microsoft.com/office/drawing/2017/decorative" val="0"/>
                </a:ext>
              </a:extLst>
            </p:cNvPr>
            <p:cNvSpPr/>
            <p:nvPr/>
          </p:nvSpPr>
          <p:spPr>
            <a:xfrm>
              <a:off x="5964891" y="1227611"/>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ea typeface="Amazon Ember" panose="020B0603020204020204" pitchFamily="34" charset="0"/>
                <a:cs typeface="Amazon Ember" panose="020B0603020204020204" pitchFamily="34" charset="0"/>
              </a:endParaRPr>
            </a:p>
          </p:txBody>
        </p:sp>
        <p:sp>
          <p:nvSpPr>
            <p:cNvPr id="39" name="TextBox 21">
              <a:extLst>
                <a:ext uri="{C183D7F6-B498-43B3-948B-1728B52AA6E4}">
                  <adec:decorative xmlns:adec="http://schemas.microsoft.com/office/drawing/2017/decorative" val="1"/>
                </a:ext>
              </a:extLst>
            </p:cNvPr>
            <p:cNvSpPr txBox="1"/>
            <p:nvPr/>
          </p:nvSpPr>
          <p:spPr>
            <a:xfrm>
              <a:off x="6277988" y="2167408"/>
              <a:ext cx="988541" cy="465219"/>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S3</a:t>
              </a:r>
            </a:p>
          </p:txBody>
        </p:sp>
        <p:sp>
          <p:nvSpPr>
            <p:cNvPr id="40" name="TextBox 31">
              <a:extLst>
                <a:ext uri="{C183D7F6-B498-43B3-948B-1728B52AA6E4}">
                  <adec:decorative xmlns:adec="http://schemas.microsoft.com/office/drawing/2017/decorative" val="1"/>
                </a:ext>
              </a:extLst>
            </p:cNvPr>
            <p:cNvSpPr txBox="1"/>
            <p:nvPr/>
          </p:nvSpPr>
          <p:spPr>
            <a:xfrm>
              <a:off x="7432323" y="3745335"/>
              <a:ext cx="994209" cy="575359"/>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S3 Glacier</a:t>
              </a:r>
            </a:p>
          </p:txBody>
        </p:sp>
        <p:sp>
          <p:nvSpPr>
            <p:cNvPr id="41" name="TextBox 32">
              <a:extLst>
                <a:ext uri="{C183D7F6-B498-43B3-948B-1728B52AA6E4}">
                  <adec:decorative xmlns:adec="http://schemas.microsoft.com/office/drawing/2017/decorative" val="1"/>
                </a:ext>
              </a:extLst>
            </p:cNvPr>
            <p:cNvSpPr txBox="1"/>
            <p:nvPr/>
          </p:nvSpPr>
          <p:spPr>
            <a:xfrm>
              <a:off x="7446819" y="2150999"/>
              <a:ext cx="965217" cy="646805"/>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EBS</a:t>
              </a:r>
            </a:p>
          </p:txBody>
        </p:sp>
        <p:sp>
          <p:nvSpPr>
            <p:cNvPr id="59" name="TextBox 58">
              <a:extLst>
                <a:ext uri="{C183D7F6-B498-43B3-948B-1728B52AA6E4}">
                  <adec:decorative xmlns:adec="http://schemas.microsoft.com/office/drawing/2017/decorative" val="1"/>
                </a:ext>
              </a:extLst>
            </p:cNvPr>
            <p:cNvSpPr txBox="1"/>
            <p:nvPr/>
          </p:nvSpPr>
          <p:spPr>
            <a:xfrm>
              <a:off x="6118818" y="3737973"/>
              <a:ext cx="1306880" cy="520310"/>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a:t>
              </a:r>
            </a:p>
            <a:p>
              <a:pPr algn="ctr">
                <a:lnSpc>
                  <a:spcPct val="90000"/>
                </a:lnSpc>
              </a:pPr>
              <a:r>
                <a:rPr lang="en-US" sz="1600">
                  <a:ea typeface="Amazon Ember" panose="020B0603020204020204" pitchFamily="34" charset="0"/>
                  <a:cs typeface="Amazon Ember" panose="020B0603020204020204" pitchFamily="34" charset="0"/>
                </a:rPr>
                <a:t>EFS</a:t>
              </a:r>
            </a:p>
          </p:txBody>
        </p:sp>
        <p:sp>
          <p:nvSpPr>
            <p:cNvPr id="23" name="TextBox 3" descr="Storage.">
              <a:extLst>
                <a:ext uri="{FF2B5EF4-FFF2-40B4-BE49-F238E27FC236}">
                  <a16:creationId xmlns:a16="http://schemas.microsoft.com/office/drawing/2014/main" id="{B7D15E15-7DB1-3347-9819-AE36FDCE02BC}"/>
                </a:ext>
              </a:extLst>
            </p:cNvPr>
            <p:cNvSpPr txBox="1"/>
            <p:nvPr/>
          </p:nvSpPr>
          <p:spPr>
            <a:xfrm>
              <a:off x="6349499" y="4476032"/>
              <a:ext cx="1865156" cy="369332"/>
            </a:xfrm>
            <a:prstGeom prst="rect">
              <a:avLst/>
            </a:prstGeom>
            <a:noFill/>
          </p:spPr>
          <p:txBody>
            <a:bodyPr wrap="square" lIns="0" tIns="0" rIns="0" bIns="0" rtlCol="0" anchor="t">
              <a:spAutoFit/>
            </a:bodyPr>
            <a:lstStyle/>
            <a:p>
              <a:pPr algn="ctr"/>
              <a:r>
                <a:rPr lang="en-US" sz="2400" b="1">
                  <a:ea typeface="Amazon Ember" panose="020B0603020204020204" pitchFamily="34" charset="0"/>
                  <a:cs typeface="Amazon Ember" panose="020B0603020204020204" pitchFamily="34" charset="0"/>
                </a:rPr>
                <a:t>Storage</a:t>
              </a:r>
            </a:p>
          </p:txBody>
        </p:sp>
        <p:pic>
          <p:nvPicPr>
            <p:cNvPr id="29" name="Graphic 28">
              <a:extLst>
                <a:ext uri="{FF2B5EF4-FFF2-40B4-BE49-F238E27FC236}">
                  <a16:creationId xmlns:a16="http://schemas.microsoft.com/office/drawing/2014/main" id="{B370BD15-618E-48BF-B28B-4BA19F0321E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6658" y="2959896"/>
              <a:ext cx="711200" cy="711200"/>
            </a:xfrm>
            <a:prstGeom prst="rect">
              <a:avLst/>
            </a:prstGeom>
          </p:spPr>
        </p:pic>
        <p:pic>
          <p:nvPicPr>
            <p:cNvPr id="30" name="Graphic 29">
              <a:extLst>
                <a:ext uri="{FF2B5EF4-FFF2-40B4-BE49-F238E27FC236}">
                  <a16:creationId xmlns:a16="http://schemas.microsoft.com/office/drawing/2014/main" id="{8C565046-E4AE-4044-9F5D-AF8739EF776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73827" y="2957106"/>
              <a:ext cx="711200" cy="711200"/>
            </a:xfrm>
            <a:prstGeom prst="rect">
              <a:avLst/>
            </a:prstGeom>
          </p:spPr>
        </p:pic>
        <p:pic>
          <p:nvPicPr>
            <p:cNvPr id="37" name="Graphic 36">
              <a:extLst>
                <a:ext uri="{FF2B5EF4-FFF2-40B4-BE49-F238E27FC236}">
                  <a16:creationId xmlns:a16="http://schemas.microsoft.com/office/drawing/2014/main" id="{87D6F491-7B98-49CC-938D-210A2505D49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73827" y="1357863"/>
              <a:ext cx="711200" cy="711200"/>
            </a:xfrm>
            <a:prstGeom prst="rect">
              <a:avLst/>
            </a:prstGeom>
          </p:spPr>
        </p:pic>
        <p:pic>
          <p:nvPicPr>
            <p:cNvPr id="43" name="Graphic 42">
              <a:extLst>
                <a:ext uri="{FF2B5EF4-FFF2-40B4-BE49-F238E27FC236}">
                  <a16:creationId xmlns:a16="http://schemas.microsoft.com/office/drawing/2014/main" id="{35978C94-8290-497B-8428-B94D4BFBF0E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16658" y="1393610"/>
              <a:ext cx="711200" cy="711200"/>
            </a:xfrm>
            <a:prstGeom prst="rect">
              <a:avLst/>
            </a:prstGeom>
          </p:spPr>
        </p:pic>
      </p:grpSp>
      <p:grpSp>
        <p:nvGrpSpPr>
          <p:cNvPr id="4" name="Group 3" descr="Database includes the following services: Amazon Relational Database Service and Amazon DynamoDB">
            <a:extLst>
              <a:ext uri="{FF2B5EF4-FFF2-40B4-BE49-F238E27FC236}">
                <a16:creationId xmlns:a16="http://schemas.microsoft.com/office/drawing/2014/main" id="{20F4151F-48C1-E5C2-B265-4941D640A041}"/>
              </a:ext>
            </a:extLst>
          </p:cNvPr>
          <p:cNvGrpSpPr/>
          <p:nvPr/>
        </p:nvGrpSpPr>
        <p:grpSpPr>
          <a:xfrm>
            <a:off x="5750355" y="4993893"/>
            <a:ext cx="3238924" cy="1621251"/>
            <a:chOff x="5750355" y="4993893"/>
            <a:chExt cx="3238924" cy="1621251"/>
          </a:xfrm>
        </p:grpSpPr>
        <p:sp>
          <p:nvSpPr>
            <p:cNvPr id="53" name="TextBox 35" descr="Amazon RDS."/>
            <p:cNvSpPr txBox="1"/>
            <p:nvPr/>
          </p:nvSpPr>
          <p:spPr>
            <a:xfrm>
              <a:off x="5750355" y="5771970"/>
              <a:ext cx="1865155" cy="465219"/>
            </a:xfrm>
            <a:prstGeom prst="rect">
              <a:avLst/>
            </a:prstGeom>
            <a:noFill/>
          </p:spPr>
          <p:txBody>
            <a:bodyPr wrap="square" lIns="0" tIns="0" rIns="0" bIns="0" rtlCol="0" anchor="t">
              <a:noAutofit/>
            </a:bodyPr>
            <a:lstStyle/>
            <a:p>
              <a:pPr algn="ctr">
                <a:lnSpc>
                  <a:spcPct val="90000"/>
                </a:lnSpc>
              </a:pPr>
              <a:r>
                <a:rPr lang="en-US" sz="1600"/>
                <a:t>Amazon Relational</a:t>
              </a:r>
            </a:p>
            <a:p>
              <a:pPr algn="ctr">
                <a:lnSpc>
                  <a:spcPct val="90000"/>
                </a:lnSpc>
              </a:pPr>
              <a:r>
                <a:rPr lang="en-US" sz="1600"/>
                <a:t>Database Service</a:t>
              </a:r>
            </a:p>
          </p:txBody>
        </p:sp>
        <p:sp>
          <p:nvSpPr>
            <p:cNvPr id="55" name="TextBox 36" descr="Amazon DynamoDB."/>
            <p:cNvSpPr txBox="1"/>
            <p:nvPr/>
          </p:nvSpPr>
          <p:spPr>
            <a:xfrm>
              <a:off x="7711148" y="5771970"/>
              <a:ext cx="1278131" cy="336971"/>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DynamoDB</a:t>
              </a:r>
            </a:p>
          </p:txBody>
        </p:sp>
        <p:sp>
          <p:nvSpPr>
            <p:cNvPr id="61" name="TextBox 3" descr="Database services."/>
            <p:cNvSpPr txBox="1"/>
            <p:nvPr/>
          </p:nvSpPr>
          <p:spPr>
            <a:xfrm>
              <a:off x="6435224" y="6245812"/>
              <a:ext cx="1865156" cy="369332"/>
            </a:xfrm>
            <a:prstGeom prst="rect">
              <a:avLst/>
            </a:prstGeom>
            <a:noFill/>
          </p:spPr>
          <p:txBody>
            <a:bodyPr wrap="square" lIns="0" tIns="0" rIns="0" bIns="0" rtlCol="0" anchor="t">
              <a:spAutoFit/>
            </a:bodyPr>
            <a:lstStyle/>
            <a:p>
              <a:pPr algn="ctr"/>
              <a:r>
                <a:rPr lang="en-US" sz="2400" b="1">
                  <a:ea typeface="Amazon Ember" panose="020B0603020204020204" pitchFamily="34" charset="0"/>
                  <a:cs typeface="Amazon Ember" panose="020B0603020204020204" pitchFamily="34" charset="0"/>
                </a:rPr>
                <a:t>Database</a:t>
              </a:r>
            </a:p>
          </p:txBody>
        </p:sp>
        <p:pic>
          <p:nvPicPr>
            <p:cNvPr id="26" name="Graphic 25">
              <a:extLst>
                <a:ext uri="{FF2B5EF4-FFF2-40B4-BE49-F238E27FC236}">
                  <a16:creationId xmlns:a16="http://schemas.microsoft.com/office/drawing/2014/main" id="{4E7E13FC-88A3-4DF6-AA2B-150CF85E9B6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27332" y="4993893"/>
              <a:ext cx="711200" cy="711200"/>
            </a:xfrm>
            <a:prstGeom prst="rect">
              <a:avLst/>
            </a:prstGeom>
          </p:spPr>
        </p:pic>
        <p:pic>
          <p:nvPicPr>
            <p:cNvPr id="27" name="Graphic 26">
              <a:extLst>
                <a:ext uri="{FF2B5EF4-FFF2-40B4-BE49-F238E27FC236}">
                  <a16:creationId xmlns:a16="http://schemas.microsoft.com/office/drawing/2014/main" id="{900D6818-3477-4849-AC82-917186F16BC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7542" y="4993893"/>
              <a:ext cx="705765" cy="705765"/>
            </a:xfrm>
            <a:prstGeom prst="rect">
              <a:avLst/>
            </a:prstGeom>
          </p:spPr>
        </p:pic>
      </p:grpSp>
      <p:pic>
        <p:nvPicPr>
          <p:cNvPr id="28" name="Graphic 27">
            <a:extLst>
              <a:ext uri="{FF2B5EF4-FFF2-40B4-BE49-F238E27FC236}">
                <a16:creationId xmlns:a16="http://schemas.microsoft.com/office/drawing/2014/main" id="{9437B055-AEE9-44CD-84EC-ACC1A4710EB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45467" y="2606367"/>
            <a:ext cx="1486183" cy="1486183"/>
          </a:xfrm>
          <a:prstGeom prst="rect">
            <a:avLst/>
          </a:prstGeom>
        </p:spPr>
      </p:pic>
      <p:sp>
        <p:nvSpPr>
          <p:cNvPr id="57" name="TextBox 52" descr="AWS IAM."/>
          <p:cNvSpPr txBox="1"/>
          <p:nvPr/>
        </p:nvSpPr>
        <p:spPr>
          <a:xfrm>
            <a:off x="8791842" y="4212521"/>
            <a:ext cx="3193432" cy="468017"/>
          </a:xfrm>
          <a:prstGeom prst="rect">
            <a:avLst/>
          </a:prstGeom>
          <a:noFill/>
        </p:spPr>
        <p:txBody>
          <a:bodyPr wrap="square" lIns="0" tIns="0" rIns="0" bIns="0" rtlCol="0" anchor="t">
            <a:noAutofit/>
          </a:bodyPr>
          <a:lstStyle/>
          <a:p>
            <a:pPr algn="ctr"/>
            <a:r>
              <a:rPr lang="en-US" sz="2400" b="1">
                <a:ea typeface="Amazon Ember" panose="020B0603020204020204" pitchFamily="34" charset="0"/>
                <a:cs typeface="Amazon Ember" panose="020B0603020204020204" pitchFamily="34" charset="0"/>
              </a:rPr>
              <a:t>AWS Identity and Access Management (IAM)</a:t>
            </a:r>
          </a:p>
        </p:txBody>
      </p:sp>
    </p:spTree>
    <p:custDataLst>
      <p:tags r:id="rId1"/>
    </p:custDataLst>
    <p:extLst>
      <p:ext uri="{BB962C8B-B14F-4D97-AF65-F5344CB8AC3E}">
        <p14:creationId xmlns:p14="http://schemas.microsoft.com/office/powerpoint/2010/main" val="468536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40</a:t>
            </a:fld>
            <a:endParaRPr lang="en-US"/>
          </a:p>
        </p:txBody>
      </p:sp>
      <p:sp>
        <p:nvSpPr>
          <p:cNvPr id="2" name="Title 1"/>
          <p:cNvSpPr>
            <a:spLocks noGrp="1"/>
          </p:cNvSpPr>
          <p:nvPr>
            <p:ph type="title"/>
          </p:nvPr>
        </p:nvSpPr>
        <p:spPr/>
        <p:txBody>
          <a:bodyPr/>
          <a:lstStyle/>
          <a:p>
            <a:r>
              <a:rPr lang="en-US"/>
              <a:t>Amazon EFS implementation</a:t>
            </a:r>
          </a:p>
        </p:txBody>
      </p:sp>
      <p:sp>
        <p:nvSpPr>
          <p:cNvPr id="12" name="Content Placeholder 11">
            <a:extLst>
              <a:ext uri="{C183D7F6-B498-43B3-948B-1728B52AA6E4}">
                <adec:decorative xmlns:adec="http://schemas.microsoft.com/office/drawing/2017/decorative" val="1"/>
              </a:ext>
            </a:extLst>
          </p:cNvPr>
          <p:cNvSpPr>
            <a:spLocks noGrp="1"/>
          </p:cNvSpPr>
          <p:nvPr>
            <p:ph sz="quarter" idx="21"/>
          </p:nvPr>
        </p:nvSpPr>
        <p:spPr>
          <a:xfrm>
            <a:off x="1028700" y="1143000"/>
            <a:ext cx="10924950" cy="5291750"/>
          </a:xfrm>
        </p:spPr>
        <p:txBody>
          <a:bodyPr>
            <a:normAutofit/>
          </a:bodyPr>
          <a:lstStyle/>
          <a:p>
            <a:pPr marL="0" indent="0">
              <a:lnSpc>
                <a:spcPct val="93000"/>
              </a:lnSpc>
              <a:spcBef>
                <a:spcPts val="3200"/>
              </a:spcBef>
              <a:buNone/>
            </a:pPr>
            <a:r>
              <a:rPr lang="en-US" sz="2400"/>
              <a:t>Create your Amazon EC2 resources and launch your Amazon EC2 instance.</a:t>
            </a:r>
          </a:p>
          <a:p>
            <a:pPr marL="0" indent="0">
              <a:lnSpc>
                <a:spcPct val="93000"/>
              </a:lnSpc>
              <a:spcBef>
                <a:spcPts val="3200"/>
              </a:spcBef>
              <a:buNone/>
            </a:pPr>
            <a:r>
              <a:rPr lang="en-US" sz="2400"/>
              <a:t>Create your Amazon EFS file system.</a:t>
            </a:r>
          </a:p>
          <a:p>
            <a:pPr marL="0" indent="0">
              <a:lnSpc>
                <a:spcPct val="93000"/>
              </a:lnSpc>
              <a:spcBef>
                <a:spcPts val="3200"/>
              </a:spcBef>
              <a:buNone/>
              <a:tabLst>
                <a:tab pos="1528195" algn="l"/>
                <a:tab pos="1674242" algn="l"/>
              </a:tabLst>
            </a:pPr>
            <a:r>
              <a:rPr lang="en-US" sz="2400"/>
              <a:t>Create your mount targets in the appropriate subnets. </a:t>
            </a:r>
          </a:p>
          <a:p>
            <a:pPr marL="0" indent="0">
              <a:lnSpc>
                <a:spcPct val="93000"/>
              </a:lnSpc>
              <a:spcBef>
                <a:spcPts val="3200"/>
              </a:spcBef>
              <a:buNone/>
              <a:tabLst>
                <a:tab pos="1528195" algn="l"/>
                <a:tab pos="1674242" algn="l"/>
              </a:tabLst>
            </a:pPr>
            <a:r>
              <a:rPr lang="en-US" sz="2400"/>
              <a:t>Connect your Amazon EC2 instances to the mount targets.</a:t>
            </a:r>
          </a:p>
          <a:p>
            <a:pPr marL="0" indent="0">
              <a:lnSpc>
                <a:spcPct val="93000"/>
              </a:lnSpc>
              <a:spcBef>
                <a:spcPts val="3200"/>
              </a:spcBef>
              <a:buNone/>
              <a:tabLst>
                <a:tab pos="1528195" algn="l"/>
                <a:tab pos="1674242" algn="l"/>
              </a:tabLst>
            </a:pPr>
            <a:r>
              <a:rPr lang="en-US" sz="2400"/>
              <a:t>Verify the resources and protection of your AWS account.</a:t>
            </a:r>
          </a:p>
        </p:txBody>
      </p:sp>
      <p:sp>
        <p:nvSpPr>
          <p:cNvPr id="14" name="Oval 13">
            <a:extLst>
              <a:ext uri="{C183D7F6-B498-43B3-948B-1728B52AA6E4}">
                <adec:decorative xmlns:adec="http://schemas.microsoft.com/office/drawing/2017/decorative" val="1"/>
              </a:ext>
            </a:extLst>
          </p:cNvPr>
          <p:cNvSpPr>
            <a:spLocks noChangeAspect="1"/>
          </p:cNvSpPr>
          <p:nvPr/>
        </p:nvSpPr>
        <p:spPr>
          <a:xfrm>
            <a:off x="318541" y="1185069"/>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1</a:t>
            </a:r>
          </a:p>
        </p:txBody>
      </p:sp>
      <p:sp>
        <p:nvSpPr>
          <p:cNvPr id="15" name="Oval 14">
            <a:extLst>
              <a:ext uri="{C183D7F6-B498-43B3-948B-1728B52AA6E4}">
                <adec:decorative xmlns:adec="http://schemas.microsoft.com/office/drawing/2017/decorative" val="1"/>
              </a:ext>
            </a:extLst>
          </p:cNvPr>
          <p:cNvSpPr>
            <a:spLocks noChangeAspect="1"/>
          </p:cNvSpPr>
          <p:nvPr/>
        </p:nvSpPr>
        <p:spPr>
          <a:xfrm>
            <a:off x="318541" y="1993471"/>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2</a:t>
            </a:r>
          </a:p>
        </p:txBody>
      </p:sp>
      <p:sp>
        <p:nvSpPr>
          <p:cNvPr id="16" name="Oval 15">
            <a:extLst>
              <a:ext uri="{C183D7F6-B498-43B3-948B-1728B52AA6E4}">
                <adec:decorative xmlns:adec="http://schemas.microsoft.com/office/drawing/2017/decorative" val="1"/>
              </a:ext>
            </a:extLst>
          </p:cNvPr>
          <p:cNvSpPr>
            <a:spLocks noChangeAspect="1"/>
          </p:cNvSpPr>
          <p:nvPr/>
        </p:nvSpPr>
        <p:spPr>
          <a:xfrm>
            <a:off x="332852" y="2801873"/>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3</a:t>
            </a:r>
          </a:p>
        </p:txBody>
      </p:sp>
      <p:sp>
        <p:nvSpPr>
          <p:cNvPr id="17" name="Oval 16">
            <a:extLst>
              <a:ext uri="{C183D7F6-B498-43B3-948B-1728B52AA6E4}">
                <adec:decorative xmlns:adec="http://schemas.microsoft.com/office/drawing/2017/decorative" val="1"/>
              </a:ext>
            </a:extLst>
          </p:cNvPr>
          <p:cNvSpPr>
            <a:spLocks noChangeAspect="1"/>
          </p:cNvSpPr>
          <p:nvPr/>
        </p:nvSpPr>
        <p:spPr>
          <a:xfrm>
            <a:off x="318541" y="361027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4</a:t>
            </a:r>
          </a:p>
        </p:txBody>
      </p:sp>
      <p:sp>
        <p:nvSpPr>
          <p:cNvPr id="20" name="Oval 19">
            <a:extLst>
              <a:ext uri="{C183D7F6-B498-43B3-948B-1728B52AA6E4}">
                <adec:decorative xmlns:adec="http://schemas.microsoft.com/office/drawing/2017/decorative" val="1"/>
              </a:ext>
            </a:extLst>
          </p:cNvPr>
          <p:cNvSpPr>
            <a:spLocks noChangeAspect="1"/>
          </p:cNvSpPr>
          <p:nvPr/>
        </p:nvSpPr>
        <p:spPr>
          <a:xfrm>
            <a:off x="332852" y="4418676"/>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5</a:t>
            </a:r>
          </a:p>
        </p:txBody>
      </p:sp>
    </p:spTree>
    <p:custDataLst>
      <p:tags r:id="rId1"/>
    </p:custDataLst>
    <p:extLst>
      <p:ext uri="{BB962C8B-B14F-4D97-AF65-F5344CB8AC3E}">
        <p14:creationId xmlns:p14="http://schemas.microsoft.com/office/powerpoint/2010/main" val="1388177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2" name="Title 1"/>
          <p:cNvSpPr>
            <a:spLocks noGrp="1"/>
          </p:cNvSpPr>
          <p:nvPr>
            <p:ph type="title"/>
          </p:nvPr>
        </p:nvSpPr>
        <p:spPr/>
        <p:txBody>
          <a:bodyPr/>
          <a:lstStyle/>
          <a:p>
            <a:r>
              <a:rPr lang="en-US"/>
              <a:t>Amazon EFS resources</a:t>
            </a:r>
          </a:p>
        </p:txBody>
      </p:sp>
      <p:sp>
        <p:nvSpPr>
          <p:cNvPr id="3" name="Content Placeholder 2"/>
          <p:cNvSpPr>
            <a:spLocks noGrp="1"/>
          </p:cNvSpPr>
          <p:nvPr>
            <p:ph sz="quarter" idx="21"/>
          </p:nvPr>
        </p:nvSpPr>
        <p:spPr/>
        <p:txBody>
          <a:bodyPr>
            <a:normAutofit fontScale="92500" lnSpcReduction="10000"/>
          </a:bodyPr>
          <a:lstStyle/>
          <a:p>
            <a:pPr marL="0" indent="0">
              <a:buNone/>
            </a:pPr>
            <a:r>
              <a:rPr lang="en-US" sz="3000"/>
              <a:t>File system</a:t>
            </a:r>
          </a:p>
          <a:p>
            <a:pPr marL="746125" lvl="1" indent="-457200" algn="just">
              <a:spcBef>
                <a:spcPts val="1000"/>
              </a:spcBef>
              <a:spcAft>
                <a:spcPts val="800"/>
              </a:spcAft>
            </a:pPr>
            <a:r>
              <a:rPr lang="en-US" sz="2600"/>
              <a:t>Mount target</a:t>
            </a:r>
          </a:p>
          <a:p>
            <a:pPr marL="1262063" lvl="1" indent="-457200">
              <a:lnSpc>
                <a:spcPct val="140000"/>
              </a:lnSpc>
              <a:spcBef>
                <a:spcPts val="0"/>
              </a:spcBef>
              <a:buClr>
                <a:schemeClr val="bg2">
                  <a:lumMod val="10000"/>
                </a:schemeClr>
              </a:buClr>
            </a:pPr>
            <a:r>
              <a:rPr lang="en-US" sz="2200"/>
              <a:t>Subnet ID</a:t>
            </a:r>
          </a:p>
          <a:p>
            <a:pPr marL="1262063" lvl="1" indent="-457200">
              <a:lnSpc>
                <a:spcPct val="150000"/>
              </a:lnSpc>
              <a:spcBef>
                <a:spcPts val="0"/>
              </a:spcBef>
              <a:buClr>
                <a:schemeClr val="bg2">
                  <a:lumMod val="10000"/>
                </a:schemeClr>
              </a:buClr>
            </a:pPr>
            <a:r>
              <a:rPr lang="en-US" sz="2200"/>
              <a:t>Security groups</a:t>
            </a:r>
          </a:p>
          <a:p>
            <a:pPr marL="1262063" lvl="1" indent="-457200">
              <a:lnSpc>
                <a:spcPct val="150000"/>
              </a:lnSpc>
              <a:spcBef>
                <a:spcPts val="0"/>
              </a:spcBef>
              <a:buClr>
                <a:schemeClr val="bg2">
                  <a:lumMod val="10000"/>
                </a:schemeClr>
              </a:buClr>
            </a:pPr>
            <a:r>
              <a:rPr lang="en-US" sz="2200"/>
              <a:t>One or more per file system</a:t>
            </a:r>
          </a:p>
          <a:p>
            <a:pPr marL="1262063" lvl="1" indent="-457200">
              <a:lnSpc>
                <a:spcPct val="150000"/>
              </a:lnSpc>
              <a:spcBef>
                <a:spcPts val="0"/>
              </a:spcBef>
              <a:buClr>
                <a:schemeClr val="bg2">
                  <a:lumMod val="10000"/>
                </a:schemeClr>
              </a:buClr>
            </a:pPr>
            <a:r>
              <a:rPr lang="en-US" sz="2200"/>
              <a:t>Create in a VPC subnet</a:t>
            </a:r>
          </a:p>
          <a:p>
            <a:pPr marL="1262063" lvl="1" indent="-457200">
              <a:lnSpc>
                <a:spcPct val="150000"/>
              </a:lnSpc>
              <a:spcBef>
                <a:spcPts val="0"/>
              </a:spcBef>
              <a:buClr>
                <a:schemeClr val="bg2">
                  <a:lumMod val="10000"/>
                </a:schemeClr>
              </a:buClr>
            </a:pPr>
            <a:r>
              <a:rPr lang="en-US" sz="2200"/>
              <a:t>One per Availability Zone</a:t>
            </a:r>
          </a:p>
          <a:p>
            <a:pPr marL="1262063" lvl="1" indent="-457200">
              <a:lnSpc>
                <a:spcPct val="150000"/>
              </a:lnSpc>
              <a:spcBef>
                <a:spcPts val="0"/>
              </a:spcBef>
              <a:buClr>
                <a:schemeClr val="bg2">
                  <a:lumMod val="10000"/>
                </a:schemeClr>
              </a:buClr>
            </a:pPr>
            <a:r>
              <a:rPr lang="en-US" sz="2200"/>
              <a:t>Must be in the same VPC</a:t>
            </a:r>
          </a:p>
          <a:p>
            <a:pPr marL="746125" lvl="1" indent="-457200" algn="just">
              <a:spcBef>
                <a:spcPts val="1000"/>
              </a:spcBef>
              <a:spcAft>
                <a:spcPts val="800"/>
              </a:spcAft>
            </a:pPr>
            <a:r>
              <a:rPr lang="en-US" sz="2600"/>
              <a:t>Tags</a:t>
            </a:r>
          </a:p>
          <a:p>
            <a:pPr marL="1262063" lvl="1" indent="-457200">
              <a:lnSpc>
                <a:spcPct val="150000"/>
              </a:lnSpc>
              <a:spcBef>
                <a:spcPts val="0"/>
              </a:spcBef>
              <a:buClr>
                <a:schemeClr val="bg2">
                  <a:lumMod val="10000"/>
                </a:schemeClr>
              </a:buClr>
            </a:pPr>
            <a:r>
              <a:rPr lang="en-US" sz="2200"/>
              <a:t>Key-value pairs</a:t>
            </a:r>
          </a:p>
        </p:txBody>
      </p:sp>
      <p:pic>
        <p:nvPicPr>
          <p:cNvPr id="20" name="Picture 19">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59941" y="2805005"/>
            <a:ext cx="3022600" cy="2527300"/>
          </a:xfrm>
          <a:prstGeom prst="rect">
            <a:avLst/>
          </a:prstGeom>
        </p:spPr>
      </p:pic>
    </p:spTree>
    <p:custDataLst>
      <p:tags r:id="rId1"/>
    </p:custDataLst>
    <p:extLst>
      <p:ext uri="{BB962C8B-B14F-4D97-AF65-F5344CB8AC3E}">
        <p14:creationId xmlns:p14="http://schemas.microsoft.com/office/powerpoint/2010/main" val="1075673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t>Amazon EFS provides file storage over a network.</a:t>
            </a:r>
          </a:p>
          <a:p>
            <a:r>
              <a:rPr lang="en-US" sz="2400"/>
              <a:t>Perfect for big data and analytics, media processing workflows, content management, web serving, and home directories.</a:t>
            </a:r>
          </a:p>
          <a:p>
            <a:r>
              <a:rPr lang="en-US" sz="2400"/>
              <a:t>Fully managed service that eliminates storage administration tasks.</a:t>
            </a:r>
          </a:p>
          <a:p>
            <a:r>
              <a:rPr lang="en-US" sz="2400"/>
              <a:t>Accessible from the console, an API, or the CLI.</a:t>
            </a:r>
          </a:p>
          <a:p>
            <a:r>
              <a:rPr lang="en-US" sz="2400"/>
              <a:t>Scales up or down as files are added or removed and you pay for what you use.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067990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43</a:t>
            </a:fld>
            <a:endParaRPr lang="en-US"/>
          </a:p>
        </p:txBody>
      </p:sp>
      <p:sp>
        <p:nvSpPr>
          <p:cNvPr id="2" name="Title 1"/>
          <p:cNvSpPr>
            <a:spLocks noGrp="1"/>
          </p:cNvSpPr>
          <p:nvPr>
            <p:ph type="ctrTitle"/>
          </p:nvPr>
        </p:nvSpPr>
        <p:spPr/>
        <p:txBody>
          <a:bodyPr>
            <a:noAutofit/>
          </a:bodyPr>
          <a:lstStyle/>
          <a:p>
            <a:pPr algn="ctr"/>
            <a:r>
              <a:rPr lang="en-US" sz="3600"/>
              <a:t>Recorded demo:</a:t>
            </a:r>
            <a:br>
              <a:rPr lang="en-US" sz="3600"/>
            </a:br>
            <a:r>
              <a:rPr lang="en-US" sz="3600"/>
              <a:t>Amazon Elastic File System</a:t>
            </a:r>
          </a:p>
        </p:txBody>
      </p:sp>
      <p:pic>
        <p:nvPicPr>
          <p:cNvPr id="9" name="Picture 8" descr="Amazon Elastic File System demonstration.">
            <a:hlinkClick r:id="rId4"/>
            <a:extLst>
              <a:ext uri="{FF2B5EF4-FFF2-40B4-BE49-F238E27FC236}">
                <a16:creationId xmlns:a16="http://schemas.microsoft.com/office/drawing/2014/main" id="{65EEC6B3-F896-4D4B-BED5-E8FF2F283321}"/>
              </a:ext>
            </a:extLst>
          </p:cNvPr>
          <p:cNvPicPr>
            <a:picLocks noChangeAspect="1"/>
          </p:cNvPicPr>
          <p:nvPr/>
        </p:nvPicPr>
        <p:blipFill>
          <a:blip r:embed="rId5"/>
          <a:stretch>
            <a:fillRect/>
          </a:stretch>
        </p:blipFill>
        <p:spPr>
          <a:xfrm>
            <a:off x="5606576" y="1857792"/>
            <a:ext cx="6166324" cy="3340694"/>
          </a:xfrm>
          <a:prstGeom prst="rect">
            <a:avLst/>
          </a:prstGeom>
        </p:spPr>
      </p:pic>
    </p:spTree>
    <p:custDataLst>
      <p:tags r:id="rId1"/>
    </p:custDataLst>
    <p:extLst>
      <p:ext uri="{BB962C8B-B14F-4D97-AF65-F5344CB8AC3E}">
        <p14:creationId xmlns:p14="http://schemas.microsoft.com/office/powerpoint/2010/main" val="328426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Section 4: Amazon S3 Glacier </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7: Storage</a:t>
            </a:r>
          </a:p>
        </p:txBody>
      </p:sp>
    </p:spTree>
    <p:custDataLst>
      <p:tags r:id="rId1"/>
    </p:custDataLst>
    <p:extLst>
      <p:ext uri="{BB962C8B-B14F-4D97-AF65-F5344CB8AC3E}">
        <p14:creationId xmlns:p14="http://schemas.microsoft.com/office/powerpoint/2010/main" val="2141029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45</a:t>
            </a:fld>
            <a:endParaRPr lang="en-US"/>
          </a:p>
        </p:txBody>
      </p:sp>
      <p:sp>
        <p:nvSpPr>
          <p:cNvPr id="7" name="Title 1">
            <a:extLst>
              <a:ext uri="{FF2B5EF4-FFF2-40B4-BE49-F238E27FC236}">
                <a16:creationId xmlns:a16="http://schemas.microsoft.com/office/drawing/2014/main" id="{255F9017-8C17-8052-657E-8C425DC482D8}"/>
              </a:ext>
            </a:extLst>
          </p:cNvPr>
          <p:cNvSpPr txBox="1">
            <a:spLocks/>
          </p:cNvSpPr>
          <p:nvPr/>
        </p:nvSpPr>
        <p:spPr>
          <a:xfrm>
            <a:off x="365760" y="301752"/>
            <a:ext cx="11569209" cy="731318"/>
          </a:xfrm>
          <a:prstGeom prst="rect">
            <a:avLst/>
          </a:prstGeom>
        </p:spPr>
        <p:txBody>
          <a:bodyPr vert="horz" lIns="91440" tIns="45720" rIns="91440" bIns="45720" rtlCol="0" anchor="ctr">
            <a:norm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r>
              <a:rPr lang="en-US" dirty="0"/>
              <a:t>Storage</a:t>
            </a:r>
          </a:p>
        </p:txBody>
      </p:sp>
      <p:sp>
        <p:nvSpPr>
          <p:cNvPr id="11" name="TextBox 10"/>
          <p:cNvSpPr txBox="1"/>
          <p:nvPr/>
        </p:nvSpPr>
        <p:spPr>
          <a:xfrm>
            <a:off x="3819900" y="5048646"/>
            <a:ext cx="4558107" cy="492443"/>
          </a:xfrm>
          <a:prstGeom prst="rect">
            <a:avLst/>
          </a:prstGeom>
          <a:noFill/>
        </p:spPr>
        <p:txBody>
          <a:bodyPr wrap="square" lIns="0" tIns="0" rIns="0" bIns="0" rtlCol="0" anchor="ctr">
            <a:spAutoFit/>
          </a:bodyPr>
          <a:lstStyle/>
          <a:p>
            <a:pPr algn="ctr"/>
            <a:r>
              <a:rPr lang="en-US" sz="3200">
                <a:ea typeface="Amazon Ember" panose="020B0603020204020204" pitchFamily="34" charset="0"/>
                <a:cs typeface="Amazon Ember" panose="020B0603020204020204" pitchFamily="34" charset="0"/>
              </a:rPr>
              <a:t>Amazon S3 Glacier</a:t>
            </a:r>
            <a:endParaRPr lang="en-US" sz="6600">
              <a:ea typeface="Amazon Ember" panose="020B0603020204020204" pitchFamily="34" charset="0"/>
              <a:cs typeface="Amazon Ember" panose="020B0603020204020204" pitchFamily="34" charset="0"/>
            </a:endParaRPr>
          </a:p>
        </p:txBody>
      </p:sp>
      <p:pic>
        <p:nvPicPr>
          <p:cNvPr id="5" name="Graphic 4">
            <a:extLst>
              <a:ext uri="{FF2B5EF4-FFF2-40B4-BE49-F238E27FC236}">
                <a16:creationId xmlns:a16="http://schemas.microsoft.com/office/drawing/2014/main" id="{750985AA-AD6D-4C9D-91C1-78A1E9514CD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028" y="2531621"/>
            <a:ext cx="1933702" cy="1933702"/>
          </a:xfrm>
          <a:prstGeom prst="rect">
            <a:avLst/>
          </a:prstGeom>
        </p:spPr>
      </p:pic>
      <p:sp>
        <p:nvSpPr>
          <p:cNvPr id="2" name="Title 1">
            <a:extLst>
              <a:ext uri="{C183D7F6-B498-43B3-948B-1728B52AA6E4}">
                <adec:decorative xmlns:adec="http://schemas.microsoft.com/office/drawing/2017/decorative" val="1"/>
              </a:ext>
            </a:extLst>
          </p:cNvPr>
          <p:cNvSpPr>
            <a:spLocks noGrp="1"/>
          </p:cNvSpPr>
          <p:nvPr>
            <p:ph type="title"/>
          </p:nvPr>
        </p:nvSpPr>
        <p:spPr>
          <a:xfrm>
            <a:off x="311395" y="-1228613"/>
            <a:ext cx="11569209" cy="731318"/>
          </a:xfrm>
        </p:spPr>
        <p:txBody>
          <a:bodyPr/>
          <a:lstStyle/>
          <a:p>
            <a:r>
              <a:rPr lang="en-US" dirty="0"/>
              <a:t>Storage 3</a:t>
            </a:r>
          </a:p>
        </p:txBody>
      </p:sp>
    </p:spTree>
    <p:custDataLst>
      <p:tags r:id="rId1"/>
    </p:custDataLst>
    <p:extLst>
      <p:ext uri="{BB962C8B-B14F-4D97-AF65-F5344CB8AC3E}">
        <p14:creationId xmlns:p14="http://schemas.microsoft.com/office/powerpoint/2010/main" val="3058558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46</a:t>
            </a:fld>
            <a:endParaRPr lang="en-US"/>
          </a:p>
        </p:txBody>
      </p:sp>
      <p:sp>
        <p:nvSpPr>
          <p:cNvPr id="2" name="Title 1"/>
          <p:cNvSpPr>
            <a:spLocks noGrp="1"/>
          </p:cNvSpPr>
          <p:nvPr>
            <p:ph type="title"/>
          </p:nvPr>
        </p:nvSpPr>
        <p:spPr/>
        <p:txBody>
          <a:bodyPr/>
          <a:lstStyle/>
          <a:p>
            <a:r>
              <a:rPr lang="en-US"/>
              <a:t>Amazon S3 Glacier review</a:t>
            </a:r>
          </a:p>
        </p:txBody>
      </p:sp>
      <p:sp>
        <p:nvSpPr>
          <p:cNvPr id="3" name="Content Placeholder 2"/>
          <p:cNvSpPr>
            <a:spLocks noGrp="1"/>
          </p:cNvSpPr>
          <p:nvPr>
            <p:ph sz="quarter" idx="21"/>
          </p:nvPr>
        </p:nvSpPr>
        <p:spPr/>
        <p:txBody>
          <a:bodyPr>
            <a:normAutofit/>
          </a:bodyPr>
          <a:lstStyle/>
          <a:p>
            <a:pPr marL="0" indent="0">
              <a:lnSpc>
                <a:spcPct val="100000"/>
              </a:lnSpc>
              <a:spcBef>
                <a:spcPts val="1200"/>
              </a:spcBef>
              <a:spcAft>
                <a:spcPts val="800"/>
              </a:spcAft>
              <a:buNone/>
            </a:pPr>
            <a:r>
              <a:rPr lang="en-US"/>
              <a:t>Amazon S3 Glacier is a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data</a:t>
            </a: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archiving</a:t>
            </a: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a:t>
            </a: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t>that is designed for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security</a:t>
            </a:r>
            <a:r>
              <a:rPr lang="en-US"/>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durability</a:t>
            </a:r>
            <a:r>
              <a:rPr lang="en-US"/>
              <a:t>, and an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extremely</a:t>
            </a:r>
            <a:r>
              <a:rPr lang="en-US">
                <a:solidFill>
                  <a:schemeClr val="accent5"/>
                </a:solidFill>
                <a:latin typeface="Amazon Ember" panose="02000000000000000000" pitchFamily="2" charset="0"/>
                <a:ea typeface="Amazon Ember" panose="02000000000000000000" pitchFamily="2" charset="0"/>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low</a:t>
            </a:r>
            <a:r>
              <a:rPr lang="en-US">
                <a:solidFill>
                  <a:schemeClr val="accent5"/>
                </a:solidFill>
                <a:latin typeface="Amazon Ember" panose="02000000000000000000" pitchFamily="2" charset="0"/>
                <a:ea typeface="Amazon Ember" panose="02000000000000000000" pitchFamily="2" charset="0"/>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cost</a:t>
            </a:r>
            <a:r>
              <a:rPr lang="en-US"/>
              <a:t>.</a:t>
            </a:r>
          </a:p>
          <a:p>
            <a:pPr marL="457200" lvl="1" indent="-457200">
              <a:spcBef>
                <a:spcPts val="1200"/>
              </a:spcBef>
              <a:spcAft>
                <a:spcPts val="800"/>
              </a:spcAft>
            </a:pPr>
            <a:r>
              <a:rPr lang="en-US"/>
              <a:t>Amazon S3 Glacier is designed to provide 11 9s of durability for objects.</a:t>
            </a:r>
          </a:p>
          <a:p>
            <a:pPr marL="457200" lvl="1" indent="-457200">
              <a:spcBef>
                <a:spcPts val="1200"/>
              </a:spcBef>
              <a:spcAft>
                <a:spcPts val="800"/>
              </a:spcAft>
            </a:pPr>
            <a:r>
              <a:rPr lang="en-US"/>
              <a:t>It supports the encryption of data in transit and at rest through Secure Sockets Layer (SSL) or Transport Layer Security (TLS).</a:t>
            </a:r>
          </a:p>
          <a:p>
            <a:pPr marL="457200" lvl="1" indent="-457200">
              <a:spcBef>
                <a:spcPts val="1200"/>
              </a:spcBef>
              <a:spcAft>
                <a:spcPts val="800"/>
              </a:spcAft>
            </a:pPr>
            <a:r>
              <a:rPr lang="en-US"/>
              <a:t>The Vault Lock feature enforces compliance through a policy.</a:t>
            </a:r>
          </a:p>
          <a:p>
            <a:pPr marL="457200" lvl="1" indent="-457200">
              <a:spcBef>
                <a:spcPts val="1200"/>
              </a:spcBef>
              <a:spcAft>
                <a:spcPts val="800"/>
              </a:spcAft>
            </a:pPr>
            <a:r>
              <a:rPr lang="en-US"/>
              <a:t>Extremely low-cost design works well for long-term archiving.</a:t>
            </a:r>
          </a:p>
          <a:p>
            <a:pPr marL="914400" lvl="2" indent="-457200">
              <a:spcBef>
                <a:spcPts val="1200"/>
              </a:spcBef>
              <a:spcAft>
                <a:spcPts val="800"/>
              </a:spcAft>
            </a:pPr>
            <a:r>
              <a:rPr lang="en-US" sz="2200"/>
              <a:t>Provides three options for access to archives—expedited, standard, and bulk—retrieval times range from a few minutes to several hours.</a:t>
            </a:r>
          </a:p>
        </p:txBody>
      </p:sp>
    </p:spTree>
    <p:custDataLst>
      <p:tags r:id="rId1"/>
    </p:custDataLst>
    <p:extLst>
      <p:ext uri="{BB962C8B-B14F-4D97-AF65-F5344CB8AC3E}">
        <p14:creationId xmlns:p14="http://schemas.microsoft.com/office/powerpoint/2010/main" val="3695717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07C951-75D8-B840-9EE0-E24680A8AA5D}"/>
              </a:ext>
            </a:extLst>
          </p:cNvPr>
          <p:cNvSpPr>
            <a:spLocks noGrp="1"/>
          </p:cNvSpPr>
          <p:nvPr>
            <p:ph type="sldNum" sz="quarter" idx="20"/>
          </p:nvPr>
        </p:nvSpPr>
        <p:spPr/>
        <p:txBody>
          <a:bodyPr/>
          <a:lstStyle/>
          <a:p>
            <a:fld id="{930176A1-BCF0-4712-97A6-6B495F55390B}" type="slidenum">
              <a:rPr lang="en-US" smtClean="0"/>
              <a:t>47</a:t>
            </a:fld>
            <a:endParaRPr lang="en-US"/>
          </a:p>
        </p:txBody>
      </p:sp>
      <p:sp>
        <p:nvSpPr>
          <p:cNvPr id="2" name="Title 1"/>
          <p:cNvSpPr>
            <a:spLocks noGrp="1"/>
          </p:cNvSpPr>
          <p:nvPr>
            <p:ph type="title"/>
          </p:nvPr>
        </p:nvSpPr>
        <p:spPr/>
        <p:txBody>
          <a:bodyPr/>
          <a:lstStyle/>
          <a:p>
            <a:r>
              <a:rPr lang="en-US"/>
              <a:t>Amazon S3 Glacier</a:t>
            </a:r>
          </a:p>
        </p:txBody>
      </p:sp>
      <p:sp>
        <p:nvSpPr>
          <p:cNvPr id="28" name="Rounded Rectangle 27">
            <a:extLst>
              <a:ext uri="{C183D7F6-B498-43B3-948B-1728B52AA6E4}">
                <adec:decorative xmlns:adec="http://schemas.microsoft.com/office/drawing/2017/decorative" val="1"/>
              </a:ext>
            </a:extLst>
          </p:cNvPr>
          <p:cNvSpPr/>
          <p:nvPr/>
        </p:nvSpPr>
        <p:spPr bwMode="auto">
          <a:xfrm>
            <a:off x="451741"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2"/>
          <p:cNvSpPr>
            <a:spLocks noGrp="1"/>
          </p:cNvSpPr>
          <p:nvPr>
            <p:ph idx="4294967295"/>
          </p:nvPr>
        </p:nvSpPr>
        <p:spPr>
          <a:xfrm>
            <a:off x="576681" y="1880327"/>
            <a:ext cx="5103813" cy="3783013"/>
          </a:xfrm>
        </p:spPr>
        <p:txBody>
          <a:bodyPr>
            <a:noAutofit/>
          </a:bodyPr>
          <a:lstStyle/>
          <a:p>
            <a:pPr>
              <a:lnSpc>
                <a:spcPct val="100000"/>
              </a:lnSpc>
              <a:spcBef>
                <a:spcPts val="600"/>
              </a:spcBef>
            </a:pPr>
            <a:r>
              <a:rPr lang="en-US" sz="2400"/>
              <a:t>Storage service for low-cost data archiving and long-term backup </a:t>
            </a:r>
          </a:p>
          <a:p>
            <a:pPr>
              <a:lnSpc>
                <a:spcPct val="100000"/>
              </a:lnSpc>
              <a:spcBef>
                <a:spcPts val="600"/>
              </a:spcBef>
            </a:pPr>
            <a:r>
              <a:rPr lang="en-US" sz="2400"/>
              <a:t>You can configure lifecycle archiving of Amazon S3 content to Amazon S3 Glacier</a:t>
            </a:r>
          </a:p>
          <a:p>
            <a:pPr>
              <a:lnSpc>
                <a:spcPct val="100000"/>
              </a:lnSpc>
              <a:spcBef>
                <a:spcPts val="600"/>
              </a:spcBef>
            </a:pPr>
            <a:r>
              <a:rPr lang="en-US" sz="2400"/>
              <a:t>Retrieval options – </a:t>
            </a:r>
          </a:p>
          <a:p>
            <a:pPr lvl="1">
              <a:lnSpc>
                <a:spcPct val="100000"/>
              </a:lnSpc>
              <a:spcBef>
                <a:spcPts val="600"/>
              </a:spcBef>
            </a:pPr>
            <a:r>
              <a:rPr lang="en-US" sz="2000"/>
              <a:t>Standard: 3–5 hours</a:t>
            </a:r>
          </a:p>
          <a:p>
            <a:pPr lvl="1">
              <a:lnSpc>
                <a:spcPct val="100000"/>
              </a:lnSpc>
              <a:spcBef>
                <a:spcPts val="600"/>
              </a:spcBef>
            </a:pPr>
            <a:r>
              <a:rPr lang="en-US" sz="2000"/>
              <a:t>Bulk: 5–12 hours</a:t>
            </a:r>
          </a:p>
          <a:p>
            <a:pPr lvl="1">
              <a:lnSpc>
                <a:spcPct val="100000"/>
              </a:lnSpc>
              <a:spcBef>
                <a:spcPts val="600"/>
              </a:spcBef>
            </a:pPr>
            <a:r>
              <a:rPr lang="en-US" sz="2000"/>
              <a:t>Expedited: 1–5 minutes</a:t>
            </a:r>
          </a:p>
        </p:txBody>
      </p:sp>
      <p:grpSp>
        <p:nvGrpSpPr>
          <p:cNvPr id="11" name="Group 10" descr="Move objects from S3 bucket to Amazon S3 Glacier Archive after 30 days. Delete objects from Amazon S3 Glacier Archive after five years.">
            <a:extLst>
              <a:ext uri="{FF2B5EF4-FFF2-40B4-BE49-F238E27FC236}">
                <a16:creationId xmlns:a16="http://schemas.microsoft.com/office/drawing/2014/main" id="{57E69DA4-D992-4250-931F-5079F3316230}"/>
              </a:ext>
            </a:extLst>
          </p:cNvPr>
          <p:cNvGrpSpPr/>
          <p:nvPr/>
        </p:nvGrpSpPr>
        <p:grpSpPr>
          <a:xfrm>
            <a:off x="6311250" y="1610343"/>
            <a:ext cx="5389258" cy="4340138"/>
            <a:chOff x="6311250" y="1610343"/>
            <a:chExt cx="5389258" cy="4340138"/>
          </a:xfrm>
        </p:grpSpPr>
        <p:sp>
          <p:nvSpPr>
            <p:cNvPr id="30" name="Rounded Rectangle 29" descr="illustrates Amazon S3 bucket sending data to archive in Amazon S3 Glacier."/>
            <p:cNvSpPr/>
            <p:nvPr/>
          </p:nvSpPr>
          <p:spPr bwMode="auto">
            <a:xfrm>
              <a:off x="6311250"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C183D7F6-B498-43B3-948B-1728B52AA6E4}">
                  <adec:decorative xmlns:adec="http://schemas.microsoft.com/office/drawing/2017/decorative" val="1"/>
                </a:ext>
              </a:extLst>
            </p:cNvPr>
            <p:cNvSpPr/>
            <p:nvPr/>
          </p:nvSpPr>
          <p:spPr>
            <a:xfrm>
              <a:off x="6578450" y="3904669"/>
              <a:ext cx="1488920" cy="35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AD8813A2-1DAD-45E3-B3B9-7953F83328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3396" y="3210259"/>
              <a:ext cx="640080" cy="640080"/>
            </a:xfrm>
            <a:prstGeom prst="rect">
              <a:avLst/>
            </a:prstGeom>
          </p:spPr>
        </p:pic>
        <p:sp>
          <p:nvSpPr>
            <p:cNvPr id="38" name="TextBox 37">
              <a:extLst>
                <a:ext uri="{C183D7F6-B498-43B3-948B-1728B52AA6E4}">
                  <adec:decorative xmlns:adec="http://schemas.microsoft.com/office/drawing/2017/decorative" val="1"/>
                </a:ext>
              </a:extLst>
            </p:cNvPr>
            <p:cNvSpPr txBox="1"/>
            <p:nvPr/>
          </p:nvSpPr>
          <p:spPr>
            <a:xfrm>
              <a:off x="6662755" y="3876478"/>
              <a:ext cx="1101363" cy="584775"/>
            </a:xfrm>
            <a:prstGeom prst="rect">
              <a:avLst/>
            </a:prstGeom>
            <a:noFill/>
          </p:spPr>
          <p:txBody>
            <a:bodyPr wrap="square" rtlCol="0">
              <a:spAutoFit/>
            </a:bodyPr>
            <a:lstStyle/>
            <a:p>
              <a:pPr algn="ctr"/>
              <a:r>
                <a:rPr lang="en-US" sz="1600">
                  <a:solidFill>
                    <a:srgbClr val="504BAB"/>
                  </a:solidFill>
                  <a:latin typeface="Amazon Ember"/>
                  <a:ea typeface="Amazon Ember Medium" panose="020B0603020204030204" pitchFamily="34" charset="0"/>
                  <a:cs typeface="Arial" panose="020B0604020202020204" pitchFamily="34" charset="0"/>
                </a:rPr>
                <a:t>Amazon S3 bucket</a:t>
              </a:r>
            </a:p>
          </p:txBody>
        </p:sp>
        <p:sp>
          <p:nvSpPr>
            <p:cNvPr id="12" name="TextBox 11">
              <a:extLst>
                <a:ext uri="{C183D7F6-B498-43B3-948B-1728B52AA6E4}">
                  <adec:decorative xmlns:adec="http://schemas.microsoft.com/office/drawing/2017/decorative" val="1"/>
                </a:ext>
              </a:extLst>
            </p:cNvPr>
            <p:cNvSpPr txBox="1"/>
            <p:nvPr/>
          </p:nvSpPr>
          <p:spPr>
            <a:xfrm>
              <a:off x="7522272" y="3014342"/>
              <a:ext cx="1370728" cy="584775"/>
            </a:xfrm>
            <a:prstGeom prst="rect">
              <a:avLst/>
            </a:prstGeom>
            <a:noFill/>
          </p:spPr>
          <p:txBody>
            <a:bodyPr wrap="square" rtlCol="0">
              <a:spAutoFit/>
            </a:bodyPr>
            <a:lstStyle/>
            <a:p>
              <a:pPr algn="ctr"/>
              <a:r>
                <a:rPr lang="en-US" sz="1600">
                  <a:latin typeface="Amazon Ember"/>
                  <a:ea typeface="Amazon Ember Light" panose="020B0403020204020204" pitchFamily="34" charset="0"/>
                  <a:cs typeface="Amazon Ember Light" panose="020B0403020204020204" pitchFamily="34" charset="0"/>
                </a:rPr>
                <a:t>Archive after 30 days</a:t>
              </a:r>
            </a:p>
          </p:txBody>
        </p:sp>
        <p:cxnSp>
          <p:nvCxnSpPr>
            <p:cNvPr id="25" name="Straight Arrow Connector 24">
              <a:extLst>
                <a:ext uri="{FF2B5EF4-FFF2-40B4-BE49-F238E27FC236}">
                  <a16:creationId xmlns:a16="http://schemas.microsoft.com/office/drawing/2014/main" id="{4A8C0F5C-0446-8A40-A710-BE80A9E5A424}"/>
                </a:ext>
                <a:ext uri="{C183D7F6-B498-43B3-948B-1728B52AA6E4}">
                  <adec:decorative xmlns:adec="http://schemas.microsoft.com/office/drawing/2017/decorative" val="1"/>
                </a:ext>
              </a:extLst>
            </p:cNvPr>
            <p:cNvCxnSpPr/>
            <p:nvPr/>
          </p:nvCxnSpPr>
          <p:spPr>
            <a:xfrm>
              <a:off x="7563331"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9FE3E175-E1C6-4533-88EA-5F0DF0EF74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1006" y="3217522"/>
              <a:ext cx="640080" cy="640080"/>
            </a:xfrm>
            <a:prstGeom prst="rect">
              <a:avLst/>
            </a:prstGeom>
          </p:spPr>
        </p:pic>
        <p:sp>
          <p:nvSpPr>
            <p:cNvPr id="37" name="TextBox 36">
              <a:extLst>
                <a:ext uri="{C183D7F6-B498-43B3-948B-1728B52AA6E4}">
                  <adec:decorative xmlns:adec="http://schemas.microsoft.com/office/drawing/2017/decorative" val="1"/>
                </a:ext>
              </a:extLst>
            </p:cNvPr>
            <p:cNvSpPr txBox="1"/>
            <p:nvPr/>
          </p:nvSpPr>
          <p:spPr>
            <a:xfrm>
              <a:off x="8606686" y="3861557"/>
              <a:ext cx="1188720" cy="830997"/>
            </a:xfrm>
            <a:prstGeom prst="rect">
              <a:avLst/>
            </a:prstGeom>
            <a:noFill/>
          </p:spPr>
          <p:txBody>
            <a:bodyPr wrap="square" rtlCol="0">
              <a:spAutoFit/>
            </a:bodyPr>
            <a:lstStyle/>
            <a:p>
              <a:pPr algn="ctr"/>
              <a:r>
                <a:rPr lang="en-US" sz="1600">
                  <a:solidFill>
                    <a:srgbClr val="504BAB"/>
                  </a:solidFill>
                  <a:latin typeface="Amazon Ember"/>
                  <a:ea typeface="Amazon Ember Medium" panose="020B0603020204030204" pitchFamily="34" charset="0"/>
                  <a:cs typeface="Arial" panose="020B0604020202020204" pitchFamily="34" charset="0"/>
                </a:rPr>
                <a:t>Amazon S3 Glacier Archive</a:t>
              </a:r>
            </a:p>
          </p:txBody>
        </p:sp>
        <p:sp>
          <p:nvSpPr>
            <p:cNvPr id="31" name="TextBox 30">
              <a:extLst>
                <a:ext uri="{C183D7F6-B498-43B3-948B-1728B52AA6E4}">
                  <adec:decorative xmlns:adec="http://schemas.microsoft.com/office/drawing/2017/decorative" val="1"/>
                </a:ext>
              </a:extLst>
            </p:cNvPr>
            <p:cNvSpPr txBox="1"/>
            <p:nvPr/>
          </p:nvSpPr>
          <p:spPr>
            <a:xfrm>
              <a:off x="9430693" y="3014342"/>
              <a:ext cx="1370728" cy="584775"/>
            </a:xfrm>
            <a:prstGeom prst="rect">
              <a:avLst/>
            </a:prstGeom>
            <a:noFill/>
          </p:spPr>
          <p:txBody>
            <a:bodyPr wrap="square" rtlCol="0">
              <a:spAutoFit/>
            </a:bodyPr>
            <a:lstStyle/>
            <a:p>
              <a:pPr algn="ctr"/>
              <a:r>
                <a:rPr lang="en-US" sz="1600">
                  <a:latin typeface="Amazon Ember"/>
                  <a:ea typeface="Amazon Ember Light" panose="020B0403020204020204" pitchFamily="34" charset="0"/>
                  <a:cs typeface="Amazon Ember Light" panose="020B0403020204020204" pitchFamily="34" charset="0"/>
                </a:rPr>
                <a:t>Delete after 5 years</a:t>
              </a:r>
            </a:p>
          </p:txBody>
        </p:sp>
        <p:cxnSp>
          <p:nvCxnSpPr>
            <p:cNvPr id="26" name="Straight Arrow Connector 25">
              <a:extLst>
                <a:ext uri="{FF2B5EF4-FFF2-40B4-BE49-F238E27FC236}">
                  <a16:creationId xmlns:a16="http://schemas.microsoft.com/office/drawing/2014/main" id="{4A8C0F5C-0446-8A40-A710-BE80A9E5A424}"/>
                </a:ext>
                <a:ext uri="{C183D7F6-B498-43B3-948B-1728B52AA6E4}">
                  <adec:decorative xmlns:adec="http://schemas.microsoft.com/office/drawing/2017/decorative" val="1"/>
                </a:ext>
              </a:extLst>
            </p:cNvPr>
            <p:cNvCxnSpPr/>
            <p:nvPr/>
          </p:nvCxnSpPr>
          <p:spPr>
            <a:xfrm>
              <a:off x="9471752"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Picture 8">
              <a:extLs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640001" y="3196007"/>
              <a:ext cx="793308" cy="793308"/>
            </a:xfrm>
            <a:prstGeom prst="rect">
              <a:avLst/>
            </a:prstGeom>
          </p:spPr>
        </p:pic>
      </p:grpSp>
    </p:spTree>
    <p:custDataLst>
      <p:tags r:id="rId1"/>
    </p:custDataLst>
    <p:extLst>
      <p:ext uri="{BB962C8B-B14F-4D97-AF65-F5344CB8AC3E}">
        <p14:creationId xmlns:p14="http://schemas.microsoft.com/office/powerpoint/2010/main" val="1395344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68BE6DC-B032-74F8-0DB3-AB398313B596}"/>
              </a:ext>
            </a:extLst>
          </p:cNvPr>
          <p:cNvSpPr>
            <a:spLocks noGrp="1"/>
          </p:cNvSpPr>
          <p:nvPr>
            <p:ph type="sldNum" sz="quarter" idx="20"/>
          </p:nvPr>
        </p:nvSpPr>
        <p:spPr/>
        <p:txBody>
          <a:bodyPr/>
          <a:lstStyle/>
          <a:p>
            <a:fld id="{930176A1-BCF0-4712-97A6-6B495F55390B}" type="slidenum">
              <a:rPr lang="en-US" smtClean="0"/>
              <a:t>48</a:t>
            </a:fld>
            <a:endParaRPr lang="en-US"/>
          </a:p>
        </p:txBody>
      </p:sp>
      <p:sp>
        <p:nvSpPr>
          <p:cNvPr id="2" name="Title 1"/>
          <p:cNvSpPr>
            <a:spLocks noGrp="1"/>
          </p:cNvSpPr>
          <p:nvPr>
            <p:ph type="title"/>
          </p:nvPr>
        </p:nvSpPr>
        <p:spPr/>
        <p:txBody>
          <a:bodyPr/>
          <a:lstStyle/>
          <a:p>
            <a:r>
              <a:rPr lang="en-US"/>
              <a:t>Amazon S3 Glacier use cases</a:t>
            </a:r>
          </a:p>
        </p:txBody>
      </p:sp>
      <p:sp>
        <p:nvSpPr>
          <p:cNvPr id="14" name="Rounded Rectangle 13">
            <a:extLst>
              <a:ext uri="{C183D7F6-B498-43B3-948B-1728B52AA6E4}">
                <adec:decorative xmlns:adec="http://schemas.microsoft.com/office/drawing/2017/decorative" val="1"/>
              </a:ext>
            </a:extLst>
          </p:cNvPr>
          <p:cNvSpPr/>
          <p:nvPr/>
        </p:nvSpPr>
        <p:spPr bwMode="auto">
          <a:xfrm>
            <a:off x="2822220" y="1564200"/>
            <a:ext cx="6791971" cy="4422626"/>
          </a:xfrm>
          <a:prstGeom prst="roundRect">
            <a:avLst>
              <a:gd name="adj" fmla="val 13771"/>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idx="4294967295"/>
          </p:nvPr>
        </p:nvSpPr>
        <p:spPr>
          <a:xfrm>
            <a:off x="4189133" y="1725330"/>
            <a:ext cx="5425058" cy="4261496"/>
          </a:xfrm>
        </p:spPr>
        <p:txBody>
          <a:bodyPr>
            <a:normAutofit lnSpcReduction="10000"/>
          </a:bodyPr>
          <a:lstStyle/>
          <a:p>
            <a:pPr marL="0" indent="0">
              <a:lnSpc>
                <a:spcPct val="150000"/>
              </a:lnSpc>
              <a:spcBef>
                <a:spcPts val="1200"/>
              </a:spcBef>
              <a:buNone/>
            </a:pPr>
            <a:r>
              <a:rPr lang="en-US" sz="2400"/>
              <a:t>Media asset archiving</a:t>
            </a:r>
          </a:p>
          <a:p>
            <a:pPr marL="0" indent="0">
              <a:lnSpc>
                <a:spcPct val="150000"/>
              </a:lnSpc>
              <a:spcBef>
                <a:spcPts val="1200"/>
              </a:spcBef>
              <a:buNone/>
            </a:pPr>
            <a:r>
              <a:rPr lang="en-US" sz="2400"/>
              <a:t>Healthcare information archiving</a:t>
            </a:r>
          </a:p>
          <a:p>
            <a:pPr marL="0" indent="0">
              <a:lnSpc>
                <a:spcPct val="150000"/>
              </a:lnSpc>
              <a:spcBef>
                <a:spcPts val="1200"/>
              </a:spcBef>
              <a:buNone/>
            </a:pPr>
            <a:r>
              <a:rPr lang="en-US" sz="2400"/>
              <a:t>Regulatory and compliance archiving</a:t>
            </a:r>
          </a:p>
          <a:p>
            <a:pPr marL="0" indent="0">
              <a:lnSpc>
                <a:spcPct val="150000"/>
              </a:lnSpc>
              <a:spcBef>
                <a:spcPts val="1200"/>
              </a:spcBef>
              <a:buNone/>
            </a:pPr>
            <a:r>
              <a:rPr lang="en-US" sz="2400"/>
              <a:t>Scientific data archiving</a:t>
            </a:r>
          </a:p>
          <a:p>
            <a:pPr marL="0" indent="0">
              <a:lnSpc>
                <a:spcPct val="150000"/>
              </a:lnSpc>
              <a:spcBef>
                <a:spcPts val="1200"/>
              </a:spcBef>
              <a:buNone/>
            </a:pPr>
            <a:r>
              <a:rPr lang="en-US" sz="2400"/>
              <a:t>Digital preservation</a:t>
            </a:r>
          </a:p>
          <a:p>
            <a:pPr marL="0" indent="0">
              <a:lnSpc>
                <a:spcPct val="150000"/>
              </a:lnSpc>
              <a:spcBef>
                <a:spcPts val="1200"/>
              </a:spcBef>
              <a:buNone/>
            </a:pPr>
            <a:r>
              <a:rPr lang="en-US" sz="2400"/>
              <a:t>Magnetic tape replacement</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4345" y="1725331"/>
            <a:ext cx="782422" cy="778694"/>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74151" y="2519799"/>
            <a:ext cx="582810" cy="58281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52743" y="3131702"/>
            <a:ext cx="625626" cy="622646"/>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7">
            <a:duotone>
              <a:prstClr val="black"/>
              <a:schemeClr val="accent2">
                <a:tint val="45000"/>
                <a:satMod val="400000"/>
              </a:schemeClr>
            </a:duotone>
          </a:blip>
          <a:stretch>
            <a:fillRect/>
          </a:stretch>
        </p:blipFill>
        <p:spPr>
          <a:xfrm>
            <a:off x="3363387" y="3845194"/>
            <a:ext cx="804338" cy="804338"/>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74151" y="4649532"/>
            <a:ext cx="682616" cy="682616"/>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9">
            <a:duotone>
              <a:schemeClr val="accent6">
                <a:shade val="45000"/>
                <a:satMod val="135000"/>
              </a:schemeClr>
              <a:prstClr val="white"/>
            </a:duotone>
          </a:blip>
          <a:stretch>
            <a:fillRect/>
          </a:stretch>
        </p:blipFill>
        <p:spPr>
          <a:xfrm>
            <a:off x="3385303" y="5361826"/>
            <a:ext cx="782422" cy="401642"/>
          </a:xfrm>
          <a:prstGeom prst="rect">
            <a:avLst/>
          </a:prstGeom>
        </p:spPr>
      </p:pic>
    </p:spTree>
    <p:custDataLst>
      <p:tags r:id="rId1"/>
    </p:custDataLst>
    <p:extLst>
      <p:ext uri="{BB962C8B-B14F-4D97-AF65-F5344CB8AC3E}">
        <p14:creationId xmlns:p14="http://schemas.microsoft.com/office/powerpoint/2010/main" val="1661917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49</a:t>
            </a:fld>
            <a:endParaRPr lang="en-US"/>
          </a:p>
        </p:txBody>
      </p:sp>
      <p:sp>
        <p:nvSpPr>
          <p:cNvPr id="2" name="Title 1"/>
          <p:cNvSpPr>
            <a:spLocks noGrp="1"/>
          </p:cNvSpPr>
          <p:nvPr>
            <p:ph type="title"/>
          </p:nvPr>
        </p:nvSpPr>
        <p:spPr/>
        <p:txBody>
          <a:bodyPr/>
          <a:lstStyle/>
          <a:p>
            <a:r>
              <a:rPr lang="en-US"/>
              <a:t>Using Amazon S3 Glacier</a:t>
            </a:r>
          </a:p>
        </p:txBody>
      </p:sp>
      <p:grpSp>
        <p:nvGrpSpPr>
          <p:cNvPr id="6" name="Group 5" descr="Access types for Amazon S3 glacier.">
            <a:extLst>
              <a:ext uri="{FF2B5EF4-FFF2-40B4-BE49-F238E27FC236}">
                <a16:creationId xmlns:a16="http://schemas.microsoft.com/office/drawing/2014/main" id="{D0B6BB2D-94AD-48FB-8BA0-BA40EE584D03}"/>
              </a:ext>
            </a:extLst>
          </p:cNvPr>
          <p:cNvGrpSpPr/>
          <p:nvPr/>
        </p:nvGrpSpPr>
        <p:grpSpPr>
          <a:xfrm>
            <a:off x="2002555" y="1699024"/>
            <a:ext cx="3636245" cy="3910096"/>
            <a:chOff x="2002555" y="1699024"/>
            <a:chExt cx="3636245" cy="3910096"/>
          </a:xfrm>
        </p:grpSpPr>
        <p:cxnSp>
          <p:nvCxnSpPr>
            <p:cNvPr id="16" name="Straight Arrow Connector 15">
              <a:extLst>
                <a:ext uri="{FF2B5EF4-FFF2-40B4-BE49-F238E27FC236}">
                  <a16:creationId xmlns:a16="http://schemas.microsoft.com/office/drawing/2014/main" id="{460318BC-AA55-4463-9881-553B04E75E2B}"/>
                </a:ext>
                <a:ext uri="{C183D7F6-B498-43B3-948B-1728B52AA6E4}">
                  <adec:decorative xmlns:adec="http://schemas.microsoft.com/office/drawing/2017/decorative" val="1"/>
                </a:ext>
              </a:extLst>
            </p:cNvPr>
            <p:cNvCxnSpPr>
              <a:cxnSpLocks/>
            </p:cNvCxnSpPr>
            <p:nvPr/>
          </p:nvCxnSpPr>
          <p:spPr>
            <a:xfrm>
              <a:off x="2713755" y="4188453"/>
              <a:ext cx="1917197" cy="709467"/>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DD5BB5-B197-4916-B73B-3E9727B77981}"/>
                </a:ext>
                <a:ext uri="{C183D7F6-B498-43B3-948B-1728B52AA6E4}">
                  <adec:decorative xmlns:adec="http://schemas.microsoft.com/office/drawing/2017/decorative" val="1"/>
                </a:ext>
              </a:extLst>
            </p:cNvPr>
            <p:cNvCxnSpPr>
              <a:cxnSpLocks/>
              <a:endCxn id="14" idx="1"/>
            </p:cNvCxnSpPr>
            <p:nvPr/>
          </p:nvCxnSpPr>
          <p:spPr>
            <a:xfrm flipV="1">
              <a:off x="2728156" y="3799001"/>
              <a:ext cx="1902796" cy="3471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3B835B8-06D3-4319-A494-2AD39A32AA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5353" y="4897920"/>
              <a:ext cx="711200" cy="711200"/>
            </a:xfrm>
            <a:prstGeom prst="rect">
              <a:avLst/>
            </a:prstGeom>
          </p:spPr>
        </p:pic>
        <p:pic>
          <p:nvPicPr>
            <p:cNvPr id="14" name="Graphic 13">
              <a:extLst>
                <a:ext uri="{FF2B5EF4-FFF2-40B4-BE49-F238E27FC236}">
                  <a16:creationId xmlns:a16="http://schemas.microsoft.com/office/drawing/2014/main" id="{BD0BC488-BF92-406B-8C44-9A87B64268E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0952" y="3429000"/>
              <a:ext cx="740002" cy="740002"/>
            </a:xfrm>
            <a:prstGeom prst="rect">
              <a:avLst/>
            </a:prstGeom>
          </p:spPr>
        </p:pic>
        <p:pic>
          <p:nvPicPr>
            <p:cNvPr id="15" name="Graphic 14">
              <a:extLst>
                <a:ext uri="{FF2B5EF4-FFF2-40B4-BE49-F238E27FC236}">
                  <a16:creationId xmlns:a16="http://schemas.microsoft.com/office/drawing/2014/main" id="{10E576B7-9CD5-47D0-AF5A-1307DA53288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2555" y="3457802"/>
              <a:ext cx="711200" cy="711200"/>
            </a:xfrm>
            <a:prstGeom prst="rect">
              <a:avLst/>
            </a:prstGeom>
          </p:spPr>
        </p:pic>
        <p:pic>
          <p:nvPicPr>
            <p:cNvPr id="8" name="Picture 7">
              <a:extLst>
                <a:ext uri="{FF2B5EF4-FFF2-40B4-BE49-F238E27FC236}">
                  <a16:creationId xmlns:a16="http://schemas.microsoft.com/office/drawing/2014/main" id="{241E3C57-DEA0-418A-A15E-D864566BED7B}"/>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154557" y="1699024"/>
              <a:ext cx="1484243" cy="1502125"/>
            </a:xfrm>
            <a:prstGeom prst="rect">
              <a:avLst/>
            </a:prstGeom>
          </p:spPr>
        </p:pic>
        <p:cxnSp>
          <p:nvCxnSpPr>
            <p:cNvPr id="34" name="Straight Arrow Connector 33">
              <a:extLst>
                <a:ext uri="{FF2B5EF4-FFF2-40B4-BE49-F238E27FC236}">
                  <a16:creationId xmlns:a16="http://schemas.microsoft.com/office/drawing/2014/main" id="{48169B05-50C2-45E1-81C6-2AF38CA30CFB}"/>
                </a:ext>
                <a:ext uri="{C183D7F6-B498-43B3-948B-1728B52AA6E4}">
                  <adec:decorative xmlns:adec="http://schemas.microsoft.com/office/drawing/2017/decorative" val="1"/>
                </a:ext>
              </a:extLst>
            </p:cNvPr>
            <p:cNvCxnSpPr>
              <a:cxnSpLocks/>
            </p:cNvCxnSpPr>
            <p:nvPr/>
          </p:nvCxnSpPr>
          <p:spPr>
            <a:xfrm flipV="1">
              <a:off x="2742557" y="2682426"/>
              <a:ext cx="1837950" cy="789291"/>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9" name="Rectangle 8" descr="Restful web services.">
            <a:extLst>
              <a:ext uri="{FF2B5EF4-FFF2-40B4-BE49-F238E27FC236}">
                <a16:creationId xmlns:a16="http://schemas.microsoft.com/office/drawing/2014/main" id="{DBD48BC5-2964-2447-AD62-230622BE6BE4}"/>
              </a:ext>
            </a:extLst>
          </p:cNvPr>
          <p:cNvSpPr/>
          <p:nvPr/>
        </p:nvSpPr>
        <p:spPr>
          <a:xfrm>
            <a:off x="7177468" y="2020317"/>
            <a:ext cx="2442869" cy="954107"/>
          </a:xfrm>
          <a:prstGeom prst="rect">
            <a:avLst/>
          </a:prstGeom>
        </p:spPr>
        <p:txBody>
          <a:bodyPr wrap="square">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RESTful</a:t>
            </a:r>
          </a:p>
          <a:p>
            <a:pPr algn="ctr"/>
            <a:r>
              <a:rPr lang="en-US" sz="280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descr="Java or .NET SDKs">
            <a:extLst>
              <a:ext uri="{FF2B5EF4-FFF2-40B4-BE49-F238E27FC236}">
                <a16:creationId xmlns:a16="http://schemas.microsoft.com/office/drawing/2014/main" id="{6167942A-F418-F046-BDB1-99327AE90473}"/>
              </a:ext>
            </a:extLst>
          </p:cNvPr>
          <p:cNvSpPr/>
          <p:nvPr/>
        </p:nvSpPr>
        <p:spPr>
          <a:xfrm>
            <a:off x="7349590" y="3336349"/>
            <a:ext cx="2442869" cy="954107"/>
          </a:xfrm>
          <a:prstGeom prst="rect">
            <a:avLst/>
          </a:prstGeom>
        </p:spPr>
        <p:txBody>
          <a:bodyPr wrap="square">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descr="Amazon S3 with lifecycle policies.">
            <a:extLst>
              <a:ext uri="{FF2B5EF4-FFF2-40B4-BE49-F238E27FC236}">
                <a16:creationId xmlns:a16="http://schemas.microsoft.com/office/drawing/2014/main" id="{C98B1267-C101-5440-BCF1-DC8D6684582D}"/>
              </a:ext>
            </a:extLst>
          </p:cNvPr>
          <p:cNvSpPr/>
          <p:nvPr/>
        </p:nvSpPr>
        <p:spPr>
          <a:xfrm>
            <a:off x="7133447" y="4835262"/>
            <a:ext cx="3111821" cy="954107"/>
          </a:xfrm>
          <a:prstGeom prst="rect">
            <a:avLst/>
          </a:prstGeom>
        </p:spPr>
        <p:txBody>
          <a:bodyPr wrap="square">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Tree>
    <p:custDataLst>
      <p:tags r:id="rId1"/>
    </p:custDataLst>
    <p:extLst>
      <p:ext uri="{BB962C8B-B14F-4D97-AF65-F5344CB8AC3E}">
        <p14:creationId xmlns:p14="http://schemas.microsoft.com/office/powerpoint/2010/main" val="2483093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Section 1: Amazon Elastic Block Store (Amazon EBS)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t>Module 7: Storage</a:t>
            </a:r>
          </a:p>
        </p:txBody>
      </p:sp>
    </p:spTree>
    <p:custDataLst>
      <p:tags r:id="rId1"/>
    </p:custDataLst>
    <p:extLst>
      <p:ext uri="{BB962C8B-B14F-4D97-AF65-F5344CB8AC3E}">
        <p14:creationId xmlns:p14="http://schemas.microsoft.com/office/powerpoint/2010/main" val="150183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50</a:t>
            </a:fld>
            <a:endParaRPr lang="en-US"/>
          </a:p>
        </p:txBody>
      </p:sp>
      <p:sp>
        <p:nvSpPr>
          <p:cNvPr id="2" name="Title 1"/>
          <p:cNvSpPr>
            <a:spLocks noGrp="1"/>
          </p:cNvSpPr>
          <p:nvPr>
            <p:ph type="title"/>
          </p:nvPr>
        </p:nvSpPr>
        <p:spPr/>
        <p:txBody>
          <a:bodyPr/>
          <a:lstStyle/>
          <a:p>
            <a:r>
              <a:rPr lang="en-US"/>
              <a:t>Lifecycle policies</a:t>
            </a:r>
          </a:p>
        </p:txBody>
      </p:sp>
      <p:sp>
        <p:nvSpPr>
          <p:cNvPr id="3" name="Content Placeholder 2"/>
          <p:cNvSpPr>
            <a:spLocks noGrp="1"/>
          </p:cNvSpPr>
          <p:nvPr>
            <p:ph sz="quarter" idx="21"/>
          </p:nvPr>
        </p:nvSpPr>
        <p:spPr/>
        <p:txBody>
          <a:bodyPr/>
          <a:lstStyle/>
          <a:p>
            <a:pPr marL="0" indent="0">
              <a:buNone/>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Amazon</a:t>
            </a:r>
            <a:r>
              <a:rPr lang="en-US">
                <a:solidFill>
                  <a:srgbClr val="504BAB"/>
                </a:solidFill>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S3</a:t>
            </a:r>
            <a:r>
              <a:rPr lang="en-US">
                <a:solidFill>
                  <a:srgbClr val="504BAB"/>
                </a:solidFill>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lifecycle</a:t>
            </a:r>
            <a:r>
              <a:rPr lang="en-US">
                <a:solidFill>
                  <a:srgbClr val="504BAB"/>
                </a:solidFill>
              </a:rPr>
              <a:t>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policies</a:t>
            </a:r>
            <a:r>
              <a:rPr lang="en-US">
                <a:solidFill>
                  <a:srgbClr val="504BAB"/>
                </a:solidFill>
              </a:rPr>
              <a:t> </a:t>
            </a:r>
            <a:r>
              <a:rPr lang="en-US"/>
              <a:t>enable you to delete or move objects based on age.</a:t>
            </a:r>
          </a:p>
        </p:txBody>
      </p:sp>
      <p:sp>
        <p:nvSpPr>
          <p:cNvPr id="28" name="TextBox 52">
            <a:extLst>
              <a:ext uri="{C183D7F6-B498-43B3-948B-1728B52AA6E4}">
                <adec:decorative xmlns:adec="http://schemas.microsoft.com/office/drawing/2017/decorative" val="0"/>
              </a:ext>
            </a:extLst>
          </p:cNvPr>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icture 4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a:extLst>
              <a:ext uri="{C183D7F6-B498-43B3-948B-1728B52AA6E4}">
                <adec:decorative xmlns:adec="http://schemas.microsoft.com/office/drawing/2017/decorative" val="0"/>
              </a:ext>
            </a:extLst>
          </p:cNvPr>
          <p:cNvSpPr txBox="1">
            <a:spLocks noChangeArrowheads="1"/>
          </p:cNvSpPr>
          <p:nvPr/>
        </p:nvSpPr>
        <p:spPr bwMode="auto">
          <a:xfrm>
            <a:off x="1004401"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panose="020B0603020204020204" pitchFamily="34" charset="0"/>
                <a:ea typeface="Amazon Ember" panose="020B0603020204020204" pitchFamily="34" charset="0"/>
                <a:cs typeface="Amazon Ember" panose="020B0603020204020204" pitchFamily="34" charset="0"/>
              </a:rPr>
              <a:t>Preview2.mp4</a:t>
            </a:r>
            <a:endParaRPr lang="en-US" sz="1867" i="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5" name="Group 34" descr="30 days arrow pointing to next text box.">
            <a:extLst>
              <a:ext uri="{C183D7F6-B498-43B3-948B-1728B52AA6E4}">
                <adec:decorative xmlns:adec="http://schemas.microsoft.com/office/drawing/2017/decorative" val="0"/>
              </a:ext>
            </a:extLst>
          </p:cNvPr>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30 days</a:t>
              </a:r>
            </a:p>
          </p:txBody>
        </p:sp>
      </p:grpSp>
      <p:sp>
        <p:nvSpPr>
          <p:cNvPr id="29" name="TextBox 52">
            <a:extLst>
              <a:ext uri="{C183D7F6-B498-43B3-948B-1728B52AA6E4}">
                <adec:decorative xmlns:adec="http://schemas.microsoft.com/office/drawing/2017/decorative" val="0"/>
              </a:ext>
            </a:extLst>
          </p:cNvPr>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pic>
        <p:nvPicPr>
          <p:cNvPr id="50" name="Picture 49">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a:extLst>
              <a:ext uri="{C183D7F6-B498-43B3-948B-1728B52AA6E4}">
                <adec:decorative xmlns:adec="http://schemas.microsoft.com/office/drawing/2017/decorative" val="0"/>
              </a:ext>
            </a:extLst>
          </p:cNvPr>
          <p:cNvSpPr txBox="1">
            <a:spLocks noChangeArrowheads="1"/>
          </p:cNvSpPr>
          <p:nvPr/>
        </p:nvSpPr>
        <p:spPr bwMode="auto">
          <a:xfrm>
            <a:off x="3910493"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panose="020B0603020204020204" pitchFamily="34" charset="0"/>
                <a:ea typeface="Amazon Ember" panose="020B0603020204020204" pitchFamily="34" charset="0"/>
                <a:cs typeface="Amazon Ember" panose="020B0603020204020204" pitchFamily="34" charset="0"/>
              </a:rPr>
              <a:t>Preview2.mp4</a:t>
            </a:r>
            <a:endParaRPr lang="en-US" sz="1867" i="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1" name="Group 70" descr="60 days arrow pointing to the next text box.">
            <a:extLst>
              <a:ext uri="{C183D7F6-B498-43B3-948B-1728B52AA6E4}">
                <adec:decorative xmlns:adec="http://schemas.microsoft.com/office/drawing/2017/decorative" val="0"/>
              </a:ext>
            </a:extLst>
          </p:cNvPr>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p>
          </p:txBody>
        </p:sp>
      </p:grpSp>
      <p:sp>
        <p:nvSpPr>
          <p:cNvPr id="27" name="TextBox 52">
            <a:extLst>
              <a:ext uri="{C183D7F6-B498-43B3-948B-1728B52AA6E4}">
                <adec:decorative xmlns:adec="http://schemas.microsoft.com/office/drawing/2017/decorative" val="0"/>
              </a:ext>
            </a:extLst>
          </p:cNvPr>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a:t>
            </a:r>
          </a:p>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S3 Glacier</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a:extLst>
              <a:ext uri="{C183D7F6-B498-43B3-948B-1728B52AA6E4}">
                <adec:decorative xmlns:adec="http://schemas.microsoft.com/office/drawing/2017/decorative" val="0"/>
              </a:ext>
            </a:extLst>
          </p:cNvPr>
          <p:cNvSpPr txBox="1">
            <a:spLocks noChangeArrowheads="1"/>
          </p:cNvSpPr>
          <p:nvPr/>
        </p:nvSpPr>
        <p:spPr bwMode="auto">
          <a:xfrm>
            <a:off x="6796453" y="5122776"/>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panose="020B0603020204020204" pitchFamily="34" charset="0"/>
                <a:ea typeface="Amazon Ember" panose="020B0603020204020204" pitchFamily="34" charset="0"/>
                <a:cs typeface="Amazon Ember" panose="020B0603020204020204" pitchFamily="34" charset="0"/>
              </a:rPr>
              <a:t>Preview2.mp4</a:t>
            </a:r>
            <a:endParaRPr lang="en-US" sz="1867" i="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4" name="Group 73" descr="365 day arrow pointing at a trash can.">
            <a:extLst>
              <a:ext uri="{C183D7F6-B498-43B3-948B-1728B52AA6E4}">
                <adec:decorative xmlns:adec="http://schemas.microsoft.com/office/drawing/2017/decorative" val="0"/>
              </a:ext>
            </a:extLst>
          </p:cNvPr>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Amazon Ember Light" panose="020B0403020204020204" pitchFamily="34" charset="0"/>
                  <a:ea typeface="Amazon Ember Light" panose="020B0403020204020204" pitchFamily="34" charset="0"/>
                  <a:cs typeface="Amazon Ember Light" panose="020B0403020204020204" pitchFamily="34" charset="0"/>
                </a:rPr>
                <a:t>365 days</a:t>
              </a:r>
            </a:p>
          </p:txBody>
        </p:sp>
      </p:grpSp>
      <p:grpSp>
        <p:nvGrpSpPr>
          <p:cNvPr id="30" name="Group 29" descr="Delete.">
            <a:extLst>
              <a:ext uri="{C183D7F6-B498-43B3-948B-1728B52AA6E4}">
                <adec:decorative xmlns:adec="http://schemas.microsoft.com/office/drawing/2017/decorative" val="0"/>
              </a:ext>
            </a:extLst>
          </p:cNvPr>
          <p:cNvGrpSpPr/>
          <p:nvPr/>
        </p:nvGrpSpPr>
        <p:grpSpPr>
          <a:xfrm>
            <a:off x="9531768" y="2854136"/>
            <a:ext cx="1551200" cy="2690475"/>
            <a:chOff x="7148826" y="1800395"/>
            <a:chExt cx="1163400" cy="2017856"/>
          </a:xfrm>
        </p:grpSpPr>
        <p:pic>
          <p:nvPicPr>
            <p:cNvPr id="31" name="Picture 2" descr="Trash 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Delete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1645192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51</a:t>
            </a:fld>
            <a:endParaRPr lang="en-US"/>
          </a:p>
        </p:txBody>
      </p:sp>
      <p:sp>
        <p:nvSpPr>
          <p:cNvPr id="2" name="Title 1"/>
          <p:cNvSpPr>
            <a:spLocks noGrp="1"/>
          </p:cNvSpPr>
          <p:nvPr>
            <p:ph type="title"/>
          </p:nvPr>
        </p:nvSpPr>
        <p:spPr/>
        <p:txBody>
          <a:bodyPr/>
          <a:lstStyle/>
          <a:p>
            <a:r>
              <a:rPr lang="en-US"/>
              <a:t>Storage comparison</a:t>
            </a:r>
          </a:p>
        </p:txBody>
      </p:sp>
      <p:graphicFrame>
        <p:nvGraphicFramePr>
          <p:cNvPr id="6" name="Content Placeholder 5" descr="Table comparing Amazon S3 with Amazon Glacier. The criteria are data volume, average latency, item size, cost per GB per month, type of billed requests, and price for retrieving data.">
            <a:extLst>
              <a:ext uri="{FF2B5EF4-FFF2-40B4-BE49-F238E27FC236}">
                <a16:creationId xmlns:a16="http://schemas.microsoft.com/office/drawing/2014/main" id="{A2ABB4F0-7911-D14F-BA18-7852C010C810}"/>
              </a:ext>
            </a:extLst>
          </p:cNvPr>
          <p:cNvGraphicFramePr>
            <a:graphicFrameLocks noGrp="1"/>
          </p:cNvGraphicFramePr>
          <p:nvPr>
            <p:ph sz="quarter" idx="21"/>
            <p:extLst>
              <p:ext uri="{D42A27DB-BD31-4B8C-83A1-F6EECF244321}">
                <p14:modId xmlns:p14="http://schemas.microsoft.com/office/powerpoint/2010/main" val="2079487404"/>
              </p:ext>
            </p:extLst>
          </p:nvPr>
        </p:nvGraphicFramePr>
        <p:xfrm>
          <a:off x="365125" y="1143000"/>
          <a:ext cx="11588748" cy="4541520"/>
        </p:xfrm>
        <a:graphic>
          <a:graphicData uri="http://schemas.openxmlformats.org/drawingml/2006/table">
            <a:tbl>
              <a:tblPr firstRow="1" bandRow="1">
                <a:tableStyleId>{85BE263C-DBD7-4A20-BB59-AAB30ACAA65A}</a:tableStyleId>
              </a:tblPr>
              <a:tblGrid>
                <a:gridCol w="3825877">
                  <a:extLst>
                    <a:ext uri="{9D8B030D-6E8A-4147-A177-3AD203B41FA5}">
                      <a16:colId xmlns:a16="http://schemas.microsoft.com/office/drawing/2014/main" val="4208479291"/>
                    </a:ext>
                  </a:extLst>
                </a:gridCol>
                <a:gridCol w="3431144">
                  <a:extLst>
                    <a:ext uri="{9D8B030D-6E8A-4147-A177-3AD203B41FA5}">
                      <a16:colId xmlns:a16="http://schemas.microsoft.com/office/drawing/2014/main" val="3877621433"/>
                    </a:ext>
                  </a:extLst>
                </a:gridCol>
                <a:gridCol w="4331727">
                  <a:extLst>
                    <a:ext uri="{9D8B030D-6E8A-4147-A177-3AD203B41FA5}">
                      <a16:colId xmlns:a16="http://schemas.microsoft.com/office/drawing/2014/main" val="1352277599"/>
                    </a:ext>
                  </a:extLst>
                </a:gridCol>
              </a:tblGrid>
              <a:tr h="370840">
                <a:tc>
                  <a:txBody>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32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algn="ctr"/>
                      <a:r>
                        <a:rPr lang="en-US" sz="32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 Glacier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313094"/>
                  </a:ext>
                </a:extLst>
              </a:tr>
              <a:tr h="370840">
                <a:tc>
                  <a:txBody>
                    <a:bodyPr/>
                    <a:lstStyle/>
                    <a:p>
                      <a:r>
                        <a:rPr lang="en-US" sz="2800" b="0" i="0">
                          <a:latin typeface="Amazon Ember" panose="020B0603020204020204" pitchFamily="34" charset="0"/>
                          <a:ea typeface="Amazon Ember" panose="020B0603020204020204" pitchFamily="34" charset="0"/>
                          <a:cs typeface="Amazon Ember" panose="020B0603020204020204" pitchFamily="34" charset="0"/>
                        </a:rPr>
                        <a:t>Data Volume</a:t>
                      </a: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60860725"/>
                  </a:ext>
                </a:extLst>
              </a:tr>
              <a:tr h="370840">
                <a:tc>
                  <a:txBody>
                    <a:bodyPr/>
                    <a:lstStyle/>
                    <a:p>
                      <a:r>
                        <a:rPr lang="en-US" sz="2800" b="0" i="0">
                          <a:latin typeface="Amazon Ember" panose="020B0603020204020204" pitchFamily="34" charset="0"/>
                          <a:ea typeface="Amazon Ember" panose="020B0603020204020204" pitchFamily="34" charset="0"/>
                          <a:cs typeface="Amazon Ember" panose="020B0603020204020204" pitchFamily="34" charset="0"/>
                        </a:rPr>
                        <a:t>Average Latency</a:t>
                      </a:r>
                    </a:p>
                  </a:txBody>
                  <a:tcPr anchor="ctr">
                    <a:lnR w="12700" cap="flat" cmpd="sng" algn="ctr">
                      <a:solidFill>
                        <a:schemeClr val="tx1"/>
                      </a:solidFill>
                      <a:prstDash val="solid"/>
                      <a:round/>
                      <a:headEnd type="none" w="med" len="med"/>
                      <a:tailEnd type="none" w="med" len="med"/>
                    </a:lnR>
                    <a:lnT>
                      <a:noFill/>
                    </a:lnT>
                    <a:noFill/>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minutes/hours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370840">
                <a:tc>
                  <a:txBody>
                    <a:bodyPr/>
                    <a:lstStyle/>
                    <a:p>
                      <a:r>
                        <a:rPr lang="en-US" sz="2800" b="0" i="0">
                          <a:latin typeface="Amazon Ember" panose="020B0603020204020204" pitchFamily="34" charset="0"/>
                          <a:ea typeface="Amazon Ember" panose="020B0603020204020204" pitchFamily="34" charset="0"/>
                          <a:cs typeface="Amazon Ember" panose="020B0603020204020204" pitchFamily="34" charset="0"/>
                        </a:rPr>
                        <a:t>Item Size</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5 TB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40 TB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370840">
                <a:tc>
                  <a:txBody>
                    <a:bodyPr/>
                    <a:lstStyle/>
                    <a:p>
                      <a:r>
                        <a:rPr lang="en-US" sz="2800" b="0" i="0">
                          <a:latin typeface="Amazon Ember" panose="020B0603020204020204" pitchFamily="34" charset="0"/>
                          <a:ea typeface="Amazon Ember" panose="020B0603020204020204" pitchFamily="34" charset="0"/>
                          <a:cs typeface="Amazon Ember" panose="020B0603020204020204" pitchFamily="34" charset="0"/>
                        </a:rPr>
                        <a:t>Cost/GB per Month</a:t>
                      </a:r>
                    </a:p>
                  </a:txBody>
                  <a:tcPr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a:latin typeface="Amazon Ember" panose="020B0603020204020204" pitchFamily="34" charset="0"/>
                          <a:ea typeface="Amazon Ember" panose="020B0603020204020204" pitchFamily="34" charset="0"/>
                          <a:cs typeface="Amazon Ember" panose="020B0603020204020204" pitchFamily="34" charset="0"/>
                        </a:rPr>
                        <a:t>Higher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a:latin typeface="Amazon Ember" panose="020B0603020204020204" pitchFamily="34" charset="0"/>
                          <a:ea typeface="Amazon Ember" panose="020B0603020204020204" pitchFamily="34" charset="0"/>
                          <a:cs typeface="Amazon Ember" panose="020B0603020204020204" pitchFamily="34" charset="0"/>
                        </a:rPr>
                        <a:t>Lower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370840">
                <a:tc>
                  <a:txBody>
                    <a:bodyPr/>
                    <a:lstStyle/>
                    <a:p>
                      <a:r>
                        <a:rPr lang="en-US" sz="2800" b="0" i="0">
                          <a:latin typeface="Amazon Ember" panose="020B0603020204020204" pitchFamily="34" charset="0"/>
                          <a:ea typeface="Amazon Ember" panose="020B0603020204020204" pitchFamily="34" charset="0"/>
                          <a:cs typeface="Amazon Ember" panose="020B0603020204020204" pitchFamily="34" charset="0"/>
                        </a:rPr>
                        <a:t>Billed Requests</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370840">
                <a:tc>
                  <a:txBody>
                    <a:bodyPr/>
                    <a:lstStyle/>
                    <a:p>
                      <a:r>
                        <a:rPr lang="en-US" sz="2800" b="0" i="0">
                          <a:latin typeface="Amazon Ember" panose="020B0603020204020204" pitchFamily="34" charset="0"/>
                          <a:ea typeface="Amazon Ember" panose="020B0603020204020204" pitchFamily="34" charset="0"/>
                          <a:cs typeface="Amazon Ember" panose="020B0603020204020204" pitchFamily="34" charset="0"/>
                        </a:rPr>
                        <a:t>Retrieval Pricing</a:t>
                      </a: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Per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2800" b="0" i="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Tree>
    <p:custDataLst>
      <p:tags r:id="rId1"/>
    </p:custDataLst>
    <p:extLst>
      <p:ext uri="{BB962C8B-B14F-4D97-AF65-F5344CB8AC3E}">
        <p14:creationId xmlns:p14="http://schemas.microsoft.com/office/powerpoint/2010/main" val="523421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52</a:t>
            </a:fld>
            <a:endParaRPr lang="en-US"/>
          </a:p>
        </p:txBody>
      </p:sp>
      <p:sp>
        <p:nvSpPr>
          <p:cNvPr id="2" name="Title 1"/>
          <p:cNvSpPr>
            <a:spLocks noGrp="1"/>
          </p:cNvSpPr>
          <p:nvPr>
            <p:ph type="title"/>
          </p:nvPr>
        </p:nvSpPr>
        <p:spPr/>
        <p:txBody>
          <a:bodyPr/>
          <a:lstStyle/>
          <a:p>
            <a:r>
              <a:rPr lang="en-US"/>
              <a:t>Server-side encryption</a:t>
            </a:r>
          </a:p>
        </p:txBody>
      </p:sp>
      <p:grpSp>
        <p:nvGrpSpPr>
          <p:cNvPr id="28" name="Group 27" descr="Corporate data center with server and file.">
            <a:extLst>
              <a:ext uri="{FF2B5EF4-FFF2-40B4-BE49-F238E27FC236}">
                <a16:creationId xmlns:a16="http://schemas.microsoft.com/office/drawing/2014/main" id="{DADA33C0-ADE0-46BF-82DE-3E2FFFA8DB1E}"/>
              </a:ext>
            </a:extLst>
          </p:cNvPr>
          <p:cNvGrpSpPr/>
          <p:nvPr/>
        </p:nvGrpSpPr>
        <p:grpSpPr>
          <a:xfrm>
            <a:off x="1136847" y="1648265"/>
            <a:ext cx="2070958" cy="1300561"/>
            <a:chOff x="1731207" y="1648265"/>
            <a:chExt cx="2070958" cy="1300561"/>
          </a:xfrm>
        </p:grpSpPr>
        <p:pic>
          <p:nvPicPr>
            <p:cNvPr id="18" name="Graphic 17">
              <a:extLst>
                <a:ext uri="{FF2B5EF4-FFF2-40B4-BE49-F238E27FC236}">
                  <a16:creationId xmlns:a16="http://schemas.microsoft.com/office/drawing/2014/main" id="{C7DA4F3E-39B8-4F1D-9755-3C6D85A20E9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4533" y="2355258"/>
              <a:ext cx="469900" cy="469900"/>
            </a:xfrm>
            <a:prstGeom prst="rect">
              <a:avLst/>
            </a:prstGeom>
          </p:spPr>
        </p:pic>
        <p:sp>
          <p:nvSpPr>
            <p:cNvPr id="19" name="Flowchart: Document 18">
              <a:extLst>
                <a:ext uri="{FF2B5EF4-FFF2-40B4-BE49-F238E27FC236}">
                  <a16:creationId xmlns:a16="http://schemas.microsoft.com/office/drawing/2014/main" id="{284518D2-9FF1-4F00-B780-79EAAB002462}"/>
                </a:ext>
                <a:ext uri="{C183D7F6-B498-43B3-948B-1728B52AA6E4}">
                  <adec:decorative xmlns:adec="http://schemas.microsoft.com/office/drawing/2017/decorative" val="1"/>
                </a:ext>
              </a:extLst>
            </p:cNvPr>
            <p:cNvSpPr/>
            <p:nvPr/>
          </p:nvSpPr>
          <p:spPr>
            <a:xfrm>
              <a:off x="3021044" y="2394228"/>
              <a:ext cx="464439" cy="391960"/>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43261E-C0B8-47F6-AB32-361B20F42B03}"/>
                </a:ext>
              </a:extLst>
            </p:cNvPr>
            <p:cNvSpPr/>
            <p:nvPr/>
          </p:nvSpPr>
          <p:spPr>
            <a:xfrm>
              <a:off x="1731207" y="1648265"/>
              <a:ext cx="2070958" cy="1300561"/>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latin typeface="Amazon Ember" panose="020B0603020204020204" pitchFamily="34" charset="0"/>
                  <a:ea typeface="Amazon Ember" panose="020B0603020204020204" pitchFamily="34" charset="0"/>
                  <a:cs typeface="Amazon Ember" panose="020B0603020204020204" pitchFamily="34" charset="0"/>
                </a:rPr>
                <a:t>Corporate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latin typeface="Amazon Ember" panose="020B0603020204020204" pitchFamily="34" charset="0"/>
                  <a:ea typeface="Amazon Ember" panose="020B0603020204020204" pitchFamily="34" charset="0"/>
                  <a:cs typeface="Amazon Ember" panose="020B0603020204020204" pitchFamily="34" charset="0"/>
                </a:rPr>
                <a:t>data center</a:t>
              </a:r>
            </a:p>
          </p:txBody>
        </p:sp>
        <p:pic>
          <p:nvPicPr>
            <p:cNvPr id="44" name="Graphic 43">
              <a:extLst>
                <a:ext uri="{FF2B5EF4-FFF2-40B4-BE49-F238E27FC236}">
                  <a16:creationId xmlns:a16="http://schemas.microsoft.com/office/drawing/2014/main" id="{60C20A66-AA7A-4775-A8E9-B7DBC4A60D6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1207" y="1648266"/>
              <a:ext cx="457200" cy="457200"/>
            </a:xfrm>
            <a:prstGeom prst="rect">
              <a:avLst/>
            </a:prstGeom>
          </p:spPr>
        </p:pic>
      </p:grpSp>
      <p:cxnSp>
        <p:nvCxnSpPr>
          <p:cNvPr id="31" name="Straight Arrow Connector 30">
            <a:extLst>
              <a:ext uri="{FF2B5EF4-FFF2-40B4-BE49-F238E27FC236}">
                <a16:creationId xmlns:a16="http://schemas.microsoft.com/office/drawing/2014/main" id="{CC7C3396-8D79-4FB3-8447-2447793C0368}"/>
              </a:ext>
              <a:ext uri="{C183D7F6-B498-43B3-948B-1728B52AA6E4}">
                <adec:decorative xmlns:adec="http://schemas.microsoft.com/office/drawing/2017/decorative" val="1"/>
              </a:ext>
            </a:extLst>
          </p:cNvPr>
          <p:cNvCxnSpPr/>
          <p:nvPr/>
        </p:nvCxnSpPr>
        <p:spPr>
          <a:xfrm>
            <a:off x="3322780" y="2257486"/>
            <a:ext cx="18288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0" name="Group 49" descr="Lock for https.">
            <a:extLst>
              <a:ext uri="{FF2B5EF4-FFF2-40B4-BE49-F238E27FC236}">
                <a16:creationId xmlns:a16="http://schemas.microsoft.com/office/drawing/2014/main" id="{C2BED54E-35F3-4EDC-A6CD-7E132DADBA5D}"/>
              </a:ext>
            </a:extLst>
          </p:cNvPr>
          <p:cNvGrpSpPr/>
          <p:nvPr/>
        </p:nvGrpSpPr>
        <p:grpSpPr>
          <a:xfrm>
            <a:off x="5275893" y="1719866"/>
            <a:ext cx="914400" cy="1302668"/>
            <a:chOff x="5504493" y="1719866"/>
            <a:chExt cx="914400" cy="1302668"/>
          </a:xfrm>
        </p:grpSpPr>
        <p:pic>
          <p:nvPicPr>
            <p:cNvPr id="27" name="Graphic 26">
              <a:extLst>
                <a:ext uri="{FF2B5EF4-FFF2-40B4-BE49-F238E27FC236}">
                  <a16:creationId xmlns:a16="http://schemas.microsoft.com/office/drawing/2014/main" id="{6B030286-8250-4683-92AA-A3D01325E68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4493" y="1719866"/>
              <a:ext cx="914400" cy="914400"/>
            </a:xfrm>
            <a:prstGeom prst="rect">
              <a:avLst/>
            </a:prstGeom>
          </p:spPr>
        </p:pic>
        <p:sp>
          <p:nvSpPr>
            <p:cNvPr id="4" name="TextBox 3">
              <a:extLst>
                <a:ext uri="{FF2B5EF4-FFF2-40B4-BE49-F238E27FC236}">
                  <a16:creationId xmlns:a16="http://schemas.microsoft.com/office/drawing/2014/main" id="{8E33E30E-7D0E-4E6F-AC50-0C08BA9170B9}"/>
                </a:ext>
              </a:extLst>
            </p:cNvPr>
            <p:cNvSpPr txBox="1"/>
            <p:nvPr/>
          </p:nvSpPr>
          <p:spPr>
            <a:xfrm>
              <a:off x="5635322" y="2683980"/>
              <a:ext cx="671979" cy="338554"/>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https</a:t>
              </a:r>
            </a:p>
          </p:txBody>
        </p:sp>
      </p:grpSp>
      <p:cxnSp>
        <p:nvCxnSpPr>
          <p:cNvPr id="26" name="Straight Arrow Connector 25">
            <a:extLst>
              <a:ext uri="{FF2B5EF4-FFF2-40B4-BE49-F238E27FC236}">
                <a16:creationId xmlns:a16="http://schemas.microsoft.com/office/drawing/2014/main" id="{418DB139-E4F7-4EFA-8946-4C0B4ED92690}"/>
              </a:ext>
              <a:ext uri="{C183D7F6-B498-43B3-948B-1728B52AA6E4}">
                <adec:decorative xmlns:adec="http://schemas.microsoft.com/office/drawing/2017/decorative" val="1"/>
              </a:ext>
            </a:extLst>
          </p:cNvPr>
          <p:cNvCxnSpPr>
            <a:cxnSpLocks/>
            <a:stCxn id="4" idx="2"/>
            <a:endCxn id="7" idx="0"/>
          </p:cNvCxnSpPr>
          <p:nvPr/>
        </p:nvCxnSpPr>
        <p:spPr>
          <a:xfrm rot="5400000">
            <a:off x="4309356" y="3549402"/>
            <a:ext cx="1960225" cy="906488"/>
          </a:xfrm>
          <a:prstGeom prst="bentConnector3">
            <a:avLst>
              <a:gd name="adj1" fmla="val 8481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4C4C9E-63E0-4210-B003-C9A67B9590EE}"/>
              </a:ext>
              <a:ext uri="{C183D7F6-B498-43B3-948B-1728B52AA6E4}">
                <adec:decorative xmlns:adec="http://schemas.microsoft.com/office/drawing/2017/decorative" val="1"/>
              </a:ext>
            </a:extLst>
          </p:cNvPr>
          <p:cNvCxnSpPr>
            <a:cxnSpLocks/>
            <a:stCxn id="4" idx="2"/>
            <a:endCxn id="10" idx="0"/>
          </p:cNvCxnSpPr>
          <p:nvPr/>
        </p:nvCxnSpPr>
        <p:spPr>
          <a:xfrm rot="16200000" flipH="1">
            <a:off x="5352632" y="3412613"/>
            <a:ext cx="1960225" cy="1180065"/>
          </a:xfrm>
          <a:prstGeom prst="bentConnector3">
            <a:avLst>
              <a:gd name="adj1" fmla="val 8481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5" name="Group 34" descr="Amazon S3 Glacier and Amazon S3 in AWS Cloud.">
            <a:extLst>
              <a:ext uri="{FF2B5EF4-FFF2-40B4-BE49-F238E27FC236}">
                <a16:creationId xmlns:a16="http://schemas.microsoft.com/office/drawing/2014/main" id="{07A44939-5DF5-4DA9-8D25-874281408D6E}"/>
              </a:ext>
            </a:extLst>
          </p:cNvPr>
          <p:cNvGrpSpPr/>
          <p:nvPr/>
        </p:nvGrpSpPr>
        <p:grpSpPr>
          <a:xfrm>
            <a:off x="3675693" y="4252875"/>
            <a:ext cx="4114800" cy="2103120"/>
            <a:chOff x="4117653" y="4252875"/>
            <a:chExt cx="4114800" cy="2103120"/>
          </a:xfrm>
        </p:grpSpPr>
        <p:sp>
          <p:nvSpPr>
            <p:cNvPr id="9" name="TextBox 8">
              <a:extLst>
                <a:ext uri="{FF2B5EF4-FFF2-40B4-BE49-F238E27FC236}">
                  <a16:creationId xmlns:a16="http://schemas.microsoft.com/office/drawing/2014/main" id="{4D1184A6-5081-4B45-91DF-CAB552ADCAA5}"/>
                </a:ext>
              </a:extLst>
            </p:cNvPr>
            <p:cNvSpPr txBox="1"/>
            <p:nvPr/>
          </p:nvSpPr>
          <p:spPr>
            <a:xfrm>
              <a:off x="4127232" y="5812339"/>
              <a:ext cx="2301904" cy="338554"/>
            </a:xfrm>
            <a:prstGeom prst="rect">
              <a:avLst/>
            </a:prstGeom>
            <a:noFill/>
          </p:spPr>
          <p:txBody>
            <a:bodyPr wrap="square" rtlCol="0">
              <a:spAutoFit/>
            </a:bodyPr>
            <a:lstStyle/>
            <a:p>
              <a:pPr algn="ctr"/>
              <a:r>
                <a:rPr lang="en-US" sz="1600"/>
                <a:t>Amazon S3 Glacier</a:t>
              </a:r>
            </a:p>
          </p:txBody>
        </p:sp>
        <p:sp>
          <p:nvSpPr>
            <p:cNvPr id="11" name="TextBox 10">
              <a:extLst>
                <a:ext uri="{FF2B5EF4-FFF2-40B4-BE49-F238E27FC236}">
                  <a16:creationId xmlns:a16="http://schemas.microsoft.com/office/drawing/2014/main" id="{7344944A-038B-4463-AA77-76563F97DD73}"/>
                </a:ext>
              </a:extLst>
            </p:cNvPr>
            <p:cNvSpPr txBox="1"/>
            <p:nvPr/>
          </p:nvSpPr>
          <p:spPr>
            <a:xfrm>
              <a:off x="6724657" y="5812339"/>
              <a:ext cx="1280160" cy="365760"/>
            </a:xfrm>
            <a:prstGeom prst="rect">
              <a:avLst/>
            </a:prstGeom>
            <a:noFill/>
          </p:spPr>
          <p:txBody>
            <a:bodyPr wrap="square" rtlCol="0">
              <a:spAutoFit/>
            </a:bodyPr>
            <a:lstStyle/>
            <a:p>
              <a:pPr algn="ctr"/>
              <a:r>
                <a:rPr lang="en-US" sz="1600"/>
                <a:t>Amazon S3</a:t>
              </a:r>
            </a:p>
          </p:txBody>
        </p:sp>
        <p:pic>
          <p:nvPicPr>
            <p:cNvPr id="10" name="Graphic 9">
              <a:extLst>
                <a:ext uri="{FF2B5EF4-FFF2-40B4-BE49-F238E27FC236}">
                  <a16:creationId xmlns:a16="http://schemas.microsoft.com/office/drawing/2014/main" id="{EBFC17F5-C4BE-4224-B8B0-1EFBAD63818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09137" y="4982759"/>
              <a:ext cx="711200" cy="711200"/>
            </a:xfrm>
            <a:prstGeom prst="rect">
              <a:avLst/>
            </a:prstGeom>
          </p:spPr>
        </p:pic>
        <p:pic>
          <p:nvPicPr>
            <p:cNvPr id="7" name="Graphic 6">
              <a:extLst>
                <a:ext uri="{FF2B5EF4-FFF2-40B4-BE49-F238E27FC236}">
                  <a16:creationId xmlns:a16="http://schemas.microsoft.com/office/drawing/2014/main" id="{6CA10641-4CCE-4AD2-803F-DE5A26D9C62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2584" y="4982759"/>
              <a:ext cx="711200" cy="711200"/>
            </a:xfrm>
            <a:prstGeom prst="rect">
              <a:avLst/>
            </a:prstGeom>
          </p:spPr>
        </p:pic>
        <p:grpSp>
          <p:nvGrpSpPr>
            <p:cNvPr id="8" name="Group 7" descr="aws cloud.">
              <a:extLst>
                <a:ext uri="{FF2B5EF4-FFF2-40B4-BE49-F238E27FC236}">
                  <a16:creationId xmlns:a16="http://schemas.microsoft.com/office/drawing/2014/main" id="{2FBCDD88-7FC1-470B-8EE2-BC14AFE5FEF0}"/>
                </a:ext>
              </a:extLst>
            </p:cNvPr>
            <p:cNvGrpSpPr/>
            <p:nvPr/>
          </p:nvGrpSpPr>
          <p:grpSpPr>
            <a:xfrm>
              <a:off x="4117653" y="4252875"/>
              <a:ext cx="4114800" cy="2103120"/>
              <a:chOff x="4117653" y="4252875"/>
              <a:chExt cx="4114800" cy="2103120"/>
            </a:xfrm>
          </p:grpSpPr>
          <p:pic>
            <p:nvPicPr>
              <p:cNvPr id="33" name="Graphic 32">
                <a:extLst>
                  <a:ext uri="{FF2B5EF4-FFF2-40B4-BE49-F238E27FC236}">
                    <a16:creationId xmlns:a16="http://schemas.microsoft.com/office/drawing/2014/main" id="{755C9341-C5B4-44A0-B858-A8FF3D32EE2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7653" y="4252875"/>
                <a:ext cx="457200" cy="457200"/>
              </a:xfrm>
              <a:prstGeom prst="rect">
                <a:avLst/>
              </a:prstGeom>
            </p:spPr>
          </p:pic>
          <p:sp>
            <p:nvSpPr>
              <p:cNvPr id="34" name="Rectangle 33">
                <a:extLst>
                  <a:ext uri="{FF2B5EF4-FFF2-40B4-BE49-F238E27FC236}">
                    <a16:creationId xmlns:a16="http://schemas.microsoft.com/office/drawing/2014/main" id="{C9831C5A-E01F-42C3-A193-2A8A460041B9}"/>
                  </a:ext>
                  <a:ext uri="{C183D7F6-B498-43B3-948B-1728B52AA6E4}">
                    <adec:decorative xmlns:adec="http://schemas.microsoft.com/office/drawing/2017/decorative" val="1"/>
                  </a:ext>
                </a:extLst>
              </p:cNvPr>
              <p:cNvSpPr/>
              <p:nvPr/>
            </p:nvSpPr>
            <p:spPr>
              <a:xfrm>
                <a:off x="4117653" y="4252875"/>
                <a:ext cx="4114800" cy="21031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a:ln w="0"/>
                    <a:solidFill>
                      <a:sysClr val="windowText" lastClr="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grpSp>
      </p:grpSp>
      <p:grpSp>
        <p:nvGrpSpPr>
          <p:cNvPr id="29" name="Group 28" descr="Applications on Amazon EC2 in AWS Cloud.">
            <a:extLst>
              <a:ext uri="{FF2B5EF4-FFF2-40B4-BE49-F238E27FC236}">
                <a16:creationId xmlns:a16="http://schemas.microsoft.com/office/drawing/2014/main" id="{BE0F9F1A-2BE0-47CE-94DD-C89A62C41A0A}"/>
              </a:ext>
            </a:extLst>
          </p:cNvPr>
          <p:cNvGrpSpPr/>
          <p:nvPr/>
        </p:nvGrpSpPr>
        <p:grpSpPr>
          <a:xfrm>
            <a:off x="8239704" y="1558939"/>
            <a:ext cx="3333436" cy="1645920"/>
            <a:chOff x="8239704" y="1558939"/>
            <a:chExt cx="3333436" cy="1645920"/>
          </a:xfrm>
        </p:grpSpPr>
        <p:sp>
          <p:nvSpPr>
            <p:cNvPr id="16" name="TextBox 15">
              <a:extLst>
                <a:ext uri="{FF2B5EF4-FFF2-40B4-BE49-F238E27FC236}">
                  <a16:creationId xmlns:a16="http://schemas.microsoft.com/office/drawing/2014/main" id="{77A35B12-DC22-4100-AADA-6BC74206D2DF}"/>
                </a:ext>
              </a:extLst>
            </p:cNvPr>
            <p:cNvSpPr txBox="1"/>
            <p:nvPr/>
          </p:nvSpPr>
          <p:spPr>
            <a:xfrm>
              <a:off x="10059835" y="2811496"/>
              <a:ext cx="1513305" cy="307777"/>
            </a:xfrm>
            <a:prstGeom prst="rect">
              <a:avLst/>
            </a:prstGeom>
            <a:noFill/>
          </p:spPr>
          <p:txBody>
            <a:bodyPr wrap="square" rtlCol="0">
              <a:spAutoFit/>
            </a:bodyPr>
            <a:lstStyle/>
            <a:p>
              <a:pPr algn="ctr"/>
              <a:r>
                <a:rPr lang="en-US" sz="1400"/>
                <a:t>Amazon EC2</a:t>
              </a:r>
            </a:p>
          </p:txBody>
        </p:sp>
        <p:sp>
          <p:nvSpPr>
            <p:cNvPr id="20" name="TextBox 19">
              <a:extLst>
                <a:ext uri="{FF2B5EF4-FFF2-40B4-BE49-F238E27FC236}">
                  <a16:creationId xmlns:a16="http://schemas.microsoft.com/office/drawing/2014/main" id="{CBEDC2A5-F818-45F0-80F8-9C825C4447DA}"/>
                </a:ext>
              </a:extLst>
            </p:cNvPr>
            <p:cNvSpPr txBox="1"/>
            <p:nvPr/>
          </p:nvSpPr>
          <p:spPr>
            <a:xfrm>
              <a:off x="8239704" y="2630559"/>
              <a:ext cx="2301904" cy="523220"/>
            </a:xfrm>
            <a:prstGeom prst="rect">
              <a:avLst/>
            </a:prstGeom>
            <a:noFill/>
          </p:spPr>
          <p:txBody>
            <a:bodyPr wrap="square" rtlCol="0">
              <a:spAutoFit/>
            </a:bodyPr>
            <a:lstStyle/>
            <a:p>
              <a:pPr algn="ctr"/>
              <a:r>
                <a:rPr lang="en-US" sz="1400"/>
                <a:t>Your Applications on</a:t>
              </a:r>
            </a:p>
            <a:p>
              <a:pPr algn="ctr"/>
              <a:r>
                <a:rPr lang="en-US" sz="1400"/>
                <a:t>Amazon EC2</a:t>
              </a:r>
            </a:p>
          </p:txBody>
        </p:sp>
        <p:pic>
          <p:nvPicPr>
            <p:cNvPr id="17" name="Graphic 16">
              <a:extLst>
                <a:ext uri="{FF2B5EF4-FFF2-40B4-BE49-F238E27FC236}">
                  <a16:creationId xmlns:a16="http://schemas.microsoft.com/office/drawing/2014/main" id="{E905F425-B668-48DF-AEEB-5F7D4E51987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60887" y="1990678"/>
              <a:ext cx="711200" cy="711200"/>
            </a:xfrm>
            <a:prstGeom prst="rect">
              <a:avLst/>
            </a:prstGeom>
          </p:spPr>
        </p:pic>
        <p:pic>
          <p:nvPicPr>
            <p:cNvPr id="21" name="Graphic 20">
              <a:extLst>
                <a:ext uri="{FF2B5EF4-FFF2-40B4-BE49-F238E27FC236}">
                  <a16:creationId xmlns:a16="http://schemas.microsoft.com/office/drawing/2014/main" id="{359B1FB6-B545-4823-8E83-67C7656D053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20416" y="2213221"/>
              <a:ext cx="469900" cy="469900"/>
            </a:xfrm>
            <a:prstGeom prst="rect">
              <a:avLst/>
            </a:prstGeom>
          </p:spPr>
        </p:pic>
        <p:pic>
          <p:nvPicPr>
            <p:cNvPr id="22" name="Graphic 21">
              <a:extLst>
                <a:ext uri="{FF2B5EF4-FFF2-40B4-BE49-F238E27FC236}">
                  <a16:creationId xmlns:a16="http://schemas.microsoft.com/office/drawing/2014/main" id="{A09867A7-2E5A-449B-8026-71F001F9B64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3316" y="2203696"/>
              <a:ext cx="469900" cy="469900"/>
            </a:xfrm>
            <a:prstGeom prst="rect">
              <a:avLst/>
            </a:prstGeom>
          </p:spPr>
        </p:pic>
        <p:pic>
          <p:nvPicPr>
            <p:cNvPr id="23" name="Graphic 22">
              <a:extLst>
                <a:ext uri="{FF2B5EF4-FFF2-40B4-BE49-F238E27FC236}">
                  <a16:creationId xmlns:a16="http://schemas.microsoft.com/office/drawing/2014/main" id="{20EE6653-0E06-4D6A-A2F9-66B03D2D51C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416" y="2203696"/>
              <a:ext cx="469900" cy="469900"/>
            </a:xfrm>
            <a:prstGeom prst="rect">
              <a:avLst/>
            </a:prstGeom>
          </p:spPr>
        </p:pic>
        <p:grpSp>
          <p:nvGrpSpPr>
            <p:cNvPr id="25" name="Group 24" descr="aws cloud.">
              <a:extLst>
                <a:ext uri="{FF2B5EF4-FFF2-40B4-BE49-F238E27FC236}">
                  <a16:creationId xmlns:a16="http://schemas.microsoft.com/office/drawing/2014/main" id="{76C7D874-227E-43F9-95F5-B8826CAEE9CC}"/>
                </a:ext>
              </a:extLst>
            </p:cNvPr>
            <p:cNvGrpSpPr/>
            <p:nvPr/>
          </p:nvGrpSpPr>
          <p:grpSpPr>
            <a:xfrm>
              <a:off x="8500986" y="1558939"/>
              <a:ext cx="2926080" cy="1645920"/>
              <a:chOff x="7540866" y="1558939"/>
              <a:chExt cx="2926080" cy="1645920"/>
            </a:xfrm>
          </p:grpSpPr>
          <p:pic>
            <p:nvPicPr>
              <p:cNvPr id="39" name="Graphic 38">
                <a:extLst>
                  <a:ext uri="{FF2B5EF4-FFF2-40B4-BE49-F238E27FC236}">
                    <a16:creationId xmlns:a16="http://schemas.microsoft.com/office/drawing/2014/main" id="{E77C97A5-E3ED-4C1B-8D77-D11876CE3AE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40866" y="1558939"/>
                <a:ext cx="457200" cy="457200"/>
              </a:xfrm>
              <a:prstGeom prst="rect">
                <a:avLst/>
              </a:prstGeom>
            </p:spPr>
          </p:pic>
          <p:sp>
            <p:nvSpPr>
              <p:cNvPr id="40" name="Rectangle 39">
                <a:extLst>
                  <a:ext uri="{FF2B5EF4-FFF2-40B4-BE49-F238E27FC236}">
                    <a16:creationId xmlns:a16="http://schemas.microsoft.com/office/drawing/2014/main" id="{C951E8DF-248E-41F7-A9B7-D4BBCAA82212}"/>
                  </a:ext>
                  <a:ext uri="{C183D7F6-B498-43B3-948B-1728B52AA6E4}">
                    <adec:decorative xmlns:adec="http://schemas.microsoft.com/office/drawing/2017/decorative" val="1"/>
                  </a:ext>
                </a:extLst>
              </p:cNvPr>
              <p:cNvSpPr/>
              <p:nvPr/>
            </p:nvSpPr>
            <p:spPr>
              <a:xfrm>
                <a:off x="7540866" y="1558939"/>
                <a:ext cx="2926080" cy="16459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a:ln w="0"/>
                    <a:solidFill>
                      <a:sysClr val="windowText" lastClr="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grpSp>
      </p:grpSp>
      <p:cxnSp>
        <p:nvCxnSpPr>
          <p:cNvPr id="32" name="Straight Arrow Connector 31">
            <a:extLst>
              <a:ext uri="{FF2B5EF4-FFF2-40B4-BE49-F238E27FC236}">
                <a16:creationId xmlns:a16="http://schemas.microsoft.com/office/drawing/2014/main" id="{39B6A009-5896-49B0-B2E3-0B31B09DD2A3}"/>
              </a:ext>
              <a:ext uri="{C183D7F6-B498-43B3-948B-1728B52AA6E4}">
                <adec:decorative xmlns:adec="http://schemas.microsoft.com/office/drawing/2017/decorative" val="1"/>
              </a:ext>
            </a:extLst>
          </p:cNvPr>
          <p:cNvCxnSpPr>
            <a:cxnSpLocks/>
          </p:cNvCxnSpPr>
          <p:nvPr/>
        </p:nvCxnSpPr>
        <p:spPr>
          <a:xfrm flipH="1">
            <a:off x="6295930" y="2238622"/>
            <a:ext cx="18288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F262282-1CA2-4239-9D62-6603BB3A3ED6}"/>
              </a:ext>
            </a:extLst>
          </p:cNvPr>
          <p:cNvSpPr txBox="1"/>
          <p:nvPr/>
        </p:nvSpPr>
        <p:spPr>
          <a:xfrm>
            <a:off x="1506494" y="5045025"/>
            <a:ext cx="1805302" cy="584775"/>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Data is encrypted</a:t>
            </a:r>
            <a:br>
              <a:rPr lang="en-US" sz="1600">
                <a:latin typeface="Amazon Ember" panose="020B0603020204020204" pitchFamily="34" charset="0"/>
                <a:ea typeface="Amazon Ember" panose="020B0603020204020204" pitchFamily="34" charset="0"/>
                <a:cs typeface="Amazon Ember" panose="020B0603020204020204" pitchFamily="34" charset="0"/>
              </a:rPr>
            </a:br>
            <a:r>
              <a:rPr lang="en-US" sz="1600">
                <a:latin typeface="Amazon Ember" panose="020B0603020204020204" pitchFamily="34" charset="0"/>
                <a:ea typeface="Amazon Ember" panose="020B0603020204020204" pitchFamily="34" charset="0"/>
                <a:cs typeface="Amazon Ember" panose="020B0603020204020204" pitchFamily="34" charset="0"/>
              </a:rPr>
              <a:t>by default</a:t>
            </a:r>
          </a:p>
        </p:txBody>
      </p:sp>
      <p:cxnSp>
        <p:nvCxnSpPr>
          <p:cNvPr id="37" name="Straight Arrow Connector 36">
            <a:extLst>
              <a:ext uri="{FF2B5EF4-FFF2-40B4-BE49-F238E27FC236}">
                <a16:creationId xmlns:a16="http://schemas.microsoft.com/office/drawing/2014/main" id="{08FFD8CE-3168-456E-B3B3-ADE47B27C667}"/>
              </a:ext>
              <a:ext uri="{C183D7F6-B498-43B3-948B-1728B52AA6E4}">
                <adec:decorative xmlns:adec="http://schemas.microsoft.com/office/drawing/2017/decorative" val="1"/>
              </a:ext>
            </a:extLst>
          </p:cNvPr>
          <p:cNvCxnSpPr>
            <a:cxnSpLocks/>
            <a:stCxn id="36" idx="3"/>
            <a:endCxn id="7" idx="1"/>
          </p:cNvCxnSpPr>
          <p:nvPr/>
        </p:nvCxnSpPr>
        <p:spPr>
          <a:xfrm>
            <a:off x="3311796" y="5337413"/>
            <a:ext cx="1168828" cy="946"/>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7D30C7-4696-46E7-9252-783637C27862}"/>
              </a:ext>
            </a:extLst>
          </p:cNvPr>
          <p:cNvSpPr txBox="1"/>
          <p:nvPr/>
        </p:nvSpPr>
        <p:spPr>
          <a:xfrm>
            <a:off x="8505747" y="5045028"/>
            <a:ext cx="2932213" cy="584775"/>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Your application must</a:t>
            </a:r>
            <a:br>
              <a:rPr lang="en-US" sz="1600">
                <a:latin typeface="Amazon Ember" panose="020B0603020204020204" pitchFamily="34" charset="0"/>
                <a:ea typeface="Amazon Ember" panose="020B0603020204020204" pitchFamily="34" charset="0"/>
                <a:cs typeface="Amazon Ember" panose="020B0603020204020204" pitchFamily="34" charset="0"/>
              </a:rPr>
            </a:br>
            <a:r>
              <a:rPr lang="en-US" sz="1600">
                <a:latin typeface="Amazon Ember" panose="020B0603020204020204" pitchFamily="34" charset="0"/>
                <a:ea typeface="Amazon Ember" panose="020B0603020204020204" pitchFamily="34" charset="0"/>
                <a:cs typeface="Amazon Ember" panose="020B0603020204020204" pitchFamily="34" charset="0"/>
              </a:rPr>
              <a:t>enable server-side encryption</a:t>
            </a:r>
          </a:p>
        </p:txBody>
      </p:sp>
      <p:cxnSp>
        <p:nvCxnSpPr>
          <p:cNvPr id="43" name="Straight Arrow Connector 42">
            <a:extLst>
              <a:ext uri="{FF2B5EF4-FFF2-40B4-BE49-F238E27FC236}">
                <a16:creationId xmlns:a16="http://schemas.microsoft.com/office/drawing/2014/main" id="{0B6E9F64-DF8A-4168-A1AA-AB00D8C9B670}"/>
              </a:ext>
              <a:ext uri="{C183D7F6-B498-43B3-948B-1728B52AA6E4}">
                <adec:decorative xmlns:adec="http://schemas.microsoft.com/office/drawing/2017/decorative" val="1"/>
              </a:ext>
            </a:extLst>
          </p:cNvPr>
          <p:cNvCxnSpPr>
            <a:cxnSpLocks/>
            <a:stCxn id="10" idx="3"/>
            <a:endCxn id="42" idx="1"/>
          </p:cNvCxnSpPr>
          <p:nvPr/>
        </p:nvCxnSpPr>
        <p:spPr>
          <a:xfrm flipV="1">
            <a:off x="7278377" y="5337416"/>
            <a:ext cx="1227370" cy="943"/>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80910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53</a:t>
            </a:fld>
            <a:endParaRPr lang="en-US"/>
          </a:p>
        </p:txBody>
      </p:sp>
      <p:sp>
        <p:nvSpPr>
          <p:cNvPr id="2" name="Title 1"/>
          <p:cNvSpPr>
            <a:spLocks noGrp="1"/>
          </p:cNvSpPr>
          <p:nvPr>
            <p:ph type="title"/>
          </p:nvPr>
        </p:nvSpPr>
        <p:spPr/>
        <p:txBody>
          <a:bodyPr/>
          <a:lstStyle/>
          <a:p>
            <a:r>
              <a:rPr lang="en-US"/>
              <a:t>Security with Amazon S3 Glacier</a:t>
            </a:r>
          </a:p>
        </p:txBody>
      </p:sp>
      <p:pic>
        <p:nvPicPr>
          <p:cNvPr id="14" name="Graphic 13">
            <a:extLst>
              <a:ext uri="{FF2B5EF4-FFF2-40B4-BE49-F238E27FC236}">
                <a16:creationId xmlns:a16="http://schemas.microsoft.com/office/drawing/2014/main" id="{D14B92AA-40ED-4A19-ABEB-41595998F24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3456" y="2338926"/>
            <a:ext cx="1648948" cy="1648948"/>
          </a:xfrm>
          <a:prstGeom prst="rect">
            <a:avLst/>
          </a:prstGeom>
        </p:spPr>
      </p:pic>
      <p:sp>
        <p:nvSpPr>
          <p:cNvPr id="9" name="TextBox 8">
            <a:extLst>
              <a:ext uri="{FF2B5EF4-FFF2-40B4-BE49-F238E27FC236}">
                <a16:creationId xmlns:a16="http://schemas.microsoft.com/office/drawing/2014/main" id="{FAD0609A-8690-3D4F-8240-260317C3390A}"/>
              </a:ext>
            </a:extLst>
          </p:cNvPr>
          <p:cNvSpPr txBox="1"/>
          <p:nvPr/>
        </p:nvSpPr>
        <p:spPr>
          <a:xfrm>
            <a:off x="1990648" y="4519074"/>
            <a:ext cx="1741122" cy="861774"/>
          </a:xfrm>
          <a:prstGeom prst="rect">
            <a:avLst/>
          </a:prstGeom>
          <a:noFill/>
        </p:spPr>
        <p:txBody>
          <a:bodyPr wrap="square" lIns="0" tIns="0" rIns="0" bIns="0" rtlCol="0" anchor="ctr">
            <a:spAutoFit/>
          </a:bodyPr>
          <a:lstStyle/>
          <a:p>
            <a:pPr algn="ctr"/>
            <a:r>
              <a:rPr lang="en-US" sz="2800" b="1">
                <a:latin typeface="Amazon Ember" panose="020B0603020204020204" pitchFamily="34" charset="0"/>
                <a:ea typeface="Amazon Ember" panose="020B0603020204020204" pitchFamily="34" charset="0"/>
                <a:cs typeface="Amazon Ember" panose="020B0603020204020204" pitchFamily="34" charset="0"/>
              </a:rPr>
              <a:t>Amazon S3 Glacier</a:t>
            </a:r>
          </a:p>
        </p:txBody>
      </p:sp>
      <p:pic>
        <p:nvPicPr>
          <p:cNvPr id="4" name="Picture 3">
            <a:extLst>
              <a:ext uri="{FF2B5EF4-FFF2-40B4-BE49-F238E27FC236}">
                <a16:creationId xmlns:a16="http://schemas.microsoft.com/office/drawing/2014/main" id="{374CF1E2-B394-8A4C-B580-FC4B8478BA6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575456" y="1543049"/>
            <a:ext cx="2151101" cy="4943475"/>
          </a:xfrm>
          <a:prstGeom prst="rect">
            <a:avLst/>
          </a:prstGeom>
        </p:spPr>
      </p:pic>
      <p:sp>
        <p:nvSpPr>
          <p:cNvPr id="10" name="TextBox 9">
            <a:extLst>
              <a:ext uri="{FF2B5EF4-FFF2-40B4-BE49-F238E27FC236}">
                <a16:creationId xmlns:a16="http://schemas.microsoft.com/office/drawing/2014/main" id="{0DEC45E3-5142-D944-A91D-8EA95C58A175}"/>
              </a:ext>
            </a:extLst>
          </p:cNvPr>
          <p:cNvSpPr txBox="1"/>
          <p:nvPr/>
        </p:nvSpPr>
        <p:spPr>
          <a:xfrm>
            <a:off x="7840629" y="1991428"/>
            <a:ext cx="3513398" cy="861774"/>
          </a:xfrm>
          <a:prstGeom prst="rect">
            <a:avLst/>
          </a:prstGeom>
          <a:noFill/>
        </p:spPr>
        <p:txBody>
          <a:bodyPr wrap="square" lIns="0" tIns="0" rIns="0" bIns="0" rtlCol="0" anchor="ctr">
            <a:spAutoFit/>
          </a:bodyPr>
          <a:lstStyle/>
          <a:p>
            <a:pPr algn="ctr"/>
            <a:r>
              <a:rPr lang="en-US" sz="2800" b="1">
                <a:latin typeface="Amazon Ember" panose="020B0603020204020204" pitchFamily="34" charset="0"/>
                <a:ea typeface="Amazon Ember" panose="020B0603020204020204" pitchFamily="34" charset="0"/>
                <a:cs typeface="Amazon Ember" panose="020B0603020204020204" pitchFamily="34" charset="0"/>
              </a:rPr>
              <a:t>Control access with </a:t>
            </a:r>
            <a:r>
              <a:rPr lang="en-US" sz="28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a16="http://schemas.microsoft.com/office/drawing/2014/main" id="{608648EB-8180-EE4B-91B3-A4CCABD89030}"/>
              </a:ext>
            </a:extLst>
          </p:cNvPr>
          <p:cNvSpPr txBox="1"/>
          <p:nvPr/>
        </p:nvSpPr>
        <p:spPr>
          <a:xfrm>
            <a:off x="7688457" y="3583899"/>
            <a:ext cx="4112116" cy="861774"/>
          </a:xfrm>
          <a:prstGeom prst="rect">
            <a:avLst/>
          </a:prstGeom>
          <a:noFill/>
        </p:spPr>
        <p:txBody>
          <a:bodyPr wrap="square" lIns="0" tIns="0" rIns="0" bIns="0" rtlCol="0" anchor="ctr">
            <a:spAutoFit/>
          </a:bodyPr>
          <a:lstStyle/>
          <a:p>
            <a:pPr algn="ctr"/>
            <a:r>
              <a:rPr lang="en-US" sz="2800" b="1">
                <a:latin typeface="Amazon Ember" panose="020B0603020204020204" pitchFamily="34" charset="0"/>
                <a:ea typeface="Amazon Ember" panose="020B0603020204020204" pitchFamily="34" charset="0"/>
                <a:cs typeface="Amazon Ember" panose="020B0603020204020204" pitchFamily="34" charset="0"/>
              </a:rPr>
              <a:t>Amazon S3 Glacier encrypts your data with </a:t>
            </a:r>
            <a:r>
              <a:rPr lang="en-US" sz="28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a16="http://schemas.microsoft.com/office/drawing/2014/main" id="{55E614E6-425B-8F4A-8E0D-6F17900491A1}"/>
              </a:ext>
            </a:extLst>
          </p:cNvPr>
          <p:cNvSpPr txBox="1"/>
          <p:nvPr/>
        </p:nvSpPr>
        <p:spPr>
          <a:xfrm>
            <a:off x="7688457" y="5279349"/>
            <a:ext cx="4258606" cy="861774"/>
          </a:xfrm>
          <a:prstGeom prst="rect">
            <a:avLst/>
          </a:prstGeom>
          <a:noFill/>
        </p:spPr>
        <p:txBody>
          <a:bodyPr wrap="square" lIns="0" tIns="0" rIns="0" bIns="0" rtlCol="0" anchor="ctr">
            <a:spAutoFit/>
          </a:bodyPr>
          <a:lstStyle/>
          <a:p>
            <a:pPr algn="ctr"/>
            <a:r>
              <a:rPr lang="en-US" sz="2800" b="1">
                <a:latin typeface="Amazon Ember" panose="020B0603020204020204" pitchFamily="34" charset="0"/>
                <a:ea typeface="Amazon Ember" panose="020B0603020204020204" pitchFamily="34" charset="0"/>
                <a:cs typeface="Amazon Ember" panose="020B0603020204020204" pitchFamily="34" charset="0"/>
              </a:rPr>
              <a:t>Amazon S3 Glacier manages your </a:t>
            </a:r>
            <a:r>
              <a:rPr lang="en-US" sz="28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keys</a:t>
            </a:r>
            <a:r>
              <a:rPr lang="en-US" sz="2800" b="1">
                <a:latin typeface="Amazon Ember" panose="020B0603020204020204" pitchFamily="34" charset="0"/>
                <a:ea typeface="Amazon Ember" panose="020B0603020204020204" pitchFamily="34" charset="0"/>
                <a:cs typeface="Amazon Ember" panose="020B0603020204020204" pitchFamily="34" charset="0"/>
              </a:rPr>
              <a:t> for you</a:t>
            </a:r>
            <a:endParaRPr lang="en-US" sz="2800" b="1">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343872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54</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t>Amazon S3 Glacier is a data archiving service that is designed for security, durability, and an extremely low cost.</a:t>
            </a:r>
          </a:p>
          <a:p>
            <a:r>
              <a:rPr lang="en-US"/>
              <a:t>Amazon S3 Glacier pricing is based on Region.</a:t>
            </a:r>
          </a:p>
          <a:p>
            <a:r>
              <a:rPr lang="en-US"/>
              <a:t>Its extremely low-cost design works well for long-term archiving. </a:t>
            </a:r>
          </a:p>
          <a:p>
            <a:r>
              <a:rPr lang="en-US"/>
              <a:t>The service is designed to provide 11 9s of durability for objects.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93093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55</a:t>
            </a:fld>
            <a:endParaRPr lang="en-US"/>
          </a:p>
        </p:txBody>
      </p:sp>
      <p:sp>
        <p:nvSpPr>
          <p:cNvPr id="2" name="Title 1"/>
          <p:cNvSpPr>
            <a:spLocks noGrp="1"/>
          </p:cNvSpPr>
          <p:nvPr>
            <p:ph type="ctrTitle"/>
          </p:nvPr>
        </p:nvSpPr>
        <p:spPr/>
        <p:txBody>
          <a:bodyPr>
            <a:noAutofit/>
          </a:bodyPr>
          <a:lstStyle/>
          <a:p>
            <a:pPr algn="ctr"/>
            <a:r>
              <a:rPr lang="en-US" sz="3600"/>
              <a:t>Recorded demo:</a:t>
            </a:r>
            <a:br>
              <a:rPr lang="en-US" sz="3600"/>
            </a:br>
            <a:r>
              <a:rPr lang="en-US" sz="3600"/>
              <a:t>Amazon S3 Glacier</a:t>
            </a:r>
          </a:p>
        </p:txBody>
      </p:sp>
      <p:pic>
        <p:nvPicPr>
          <p:cNvPr id="4" name="Picture 3">
            <a:hlinkClick r:id="rId4"/>
            <a:extLst>
              <a:ext uri="{FF2B5EF4-FFF2-40B4-BE49-F238E27FC236}">
                <a16:creationId xmlns:a16="http://schemas.microsoft.com/office/drawing/2014/main" id="{8AF20D12-508B-490F-9516-1A78806DDE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6792" y="1587500"/>
            <a:ext cx="6766129" cy="3269824"/>
          </a:xfrm>
          <a:prstGeom prst="rect">
            <a:avLst/>
          </a:prstGeom>
        </p:spPr>
      </p:pic>
    </p:spTree>
    <p:custDataLst>
      <p:tags r:id="rId1"/>
    </p:custDataLst>
    <p:extLst>
      <p:ext uri="{BB962C8B-B14F-4D97-AF65-F5344CB8AC3E}">
        <p14:creationId xmlns:p14="http://schemas.microsoft.com/office/powerpoint/2010/main" val="766216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56</a:t>
            </a:fld>
            <a:endParaRPr lang="en-US"/>
          </a:p>
        </p:txBody>
      </p:sp>
      <p:sp>
        <p:nvSpPr>
          <p:cNvPr id="3" name="Title 2">
            <a:extLst>
              <a:ext uri="{FF2B5EF4-FFF2-40B4-BE49-F238E27FC236}">
                <a16:creationId xmlns:a16="http://schemas.microsoft.com/office/drawing/2014/main" id="{017FB012-E14B-5F43-B605-4C7071827C78}"/>
              </a:ext>
            </a:extLst>
          </p:cNvPr>
          <p:cNvSpPr>
            <a:spLocks noGrp="1"/>
          </p:cNvSpPr>
          <p:nvPr>
            <p:ph type="ctrTitle"/>
          </p:nvPr>
        </p:nvSpPr>
        <p:spPr/>
        <p:txBody>
          <a:bodyPr>
            <a:noAutofit/>
          </a:bodyPr>
          <a:lstStyle/>
          <a:p>
            <a:r>
              <a:rPr lang="en-US" sz="3200"/>
              <a:t>Activity: Storage Case Studies</a:t>
            </a:r>
          </a:p>
        </p:txBody>
      </p:sp>
      <p:sp>
        <p:nvSpPr>
          <p:cNvPr id="7"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val="1"/>
              </a:ext>
            </a:extLst>
          </p:cNvPr>
          <p:cNvSpPr txBox="1">
            <a:spLocks/>
          </p:cNvSpPr>
          <p:nvPr/>
        </p:nvSpPr>
        <p:spPr>
          <a:xfrm>
            <a:off x="5595257" y="5427435"/>
            <a:ext cx="1491344"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a:t>Photo by Pixabay from Pexels.</a:t>
            </a:r>
          </a:p>
        </p:txBody>
      </p:sp>
      <p:pic>
        <p:nvPicPr>
          <p:cNvPr id="6" name="Picture 5">
            <a:extLst>
              <a:ext uri="{FF2B5EF4-FFF2-40B4-BE49-F238E27FC236}">
                <a16:creationId xmlns:a16="http://schemas.microsoft.com/office/drawing/2014/main" id="{7039D879-54AF-43B3-B86D-8A98CFC095D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95257" y="1185635"/>
            <a:ext cx="6049975" cy="4241800"/>
          </a:xfrm>
          <a:prstGeom prst="rect">
            <a:avLst/>
          </a:prstGeom>
        </p:spPr>
      </p:pic>
    </p:spTree>
    <p:custDataLst>
      <p:tags r:id="rId1"/>
    </p:custDataLst>
    <p:extLst>
      <p:ext uri="{BB962C8B-B14F-4D97-AF65-F5344CB8AC3E}">
        <p14:creationId xmlns:p14="http://schemas.microsoft.com/office/powerpoint/2010/main" val="977756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57</a:t>
            </a:fld>
            <a:endParaRPr lang="en-US"/>
          </a:p>
        </p:txBody>
      </p:sp>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a:t>Storage case study activity (1 of 3)</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sz="quarter" idx="21"/>
          </p:nvPr>
        </p:nvSpPr>
        <p:spPr/>
        <p:txBody>
          <a:bodyPr/>
          <a:lstStyle/>
          <a:p>
            <a:pPr marL="0" indent="0">
              <a:buNone/>
            </a:pPr>
            <a:r>
              <a:rPr lang="en-US" sz="2000" b="1"/>
              <a:t>Case 1:</a:t>
            </a:r>
            <a:r>
              <a:rPr lang="en-US" sz="2000"/>
              <a:t> A data analytics company for travel sites must store billions of customer events per day. They use the data analytics services that are in the diagram. The following diagram illustrates their architecture.</a:t>
            </a:r>
          </a:p>
          <a:p>
            <a:pPr marL="0" indent="0">
              <a:buNone/>
            </a:pPr>
            <a:endParaRPr lang="en-US"/>
          </a:p>
        </p:txBody>
      </p:sp>
      <p:grpSp>
        <p:nvGrpSpPr>
          <p:cNvPr id="7" name="Group 6" descr="Architecture diagram that includes Amazon API Gateway to Amazon Kinesis to AWS Lambda. Amazon Elastic Container Service is not connect to another service.  And Amazon Kinesis is connected to Amazon Kinesis Data Firehouse which is connected to what storage?">
            <a:extLst>
              <a:ext uri="{FF2B5EF4-FFF2-40B4-BE49-F238E27FC236}">
                <a16:creationId xmlns:a16="http://schemas.microsoft.com/office/drawing/2014/main" id="{EF83435E-F93F-47FE-A3D6-CB5384AEF30F}"/>
              </a:ext>
            </a:extLst>
          </p:cNvPr>
          <p:cNvGrpSpPr/>
          <p:nvPr/>
        </p:nvGrpSpPr>
        <p:grpSpPr>
          <a:xfrm>
            <a:off x="1020472" y="2522100"/>
            <a:ext cx="10151057" cy="3831074"/>
            <a:chOff x="722454" y="2522100"/>
            <a:chExt cx="10151057" cy="3831074"/>
          </a:xfrm>
        </p:grpSpPr>
        <p:sp>
          <p:nvSpPr>
            <p:cNvPr id="10" name="TextBox 9">
              <a:extLst>
                <a:ext uri="{FF2B5EF4-FFF2-40B4-BE49-F238E27FC236}">
                  <a16:creationId xmlns:a16="http://schemas.microsoft.com/office/drawing/2014/main" id="{B99B2DC7-19FE-44E3-8D71-6D995F341E98}"/>
                </a:ext>
              </a:extLst>
            </p:cNvPr>
            <p:cNvSpPr txBox="1"/>
            <p:nvPr/>
          </p:nvSpPr>
          <p:spPr>
            <a:xfrm>
              <a:off x="722454" y="3280192"/>
              <a:ext cx="2301904" cy="307777"/>
            </a:xfrm>
            <a:prstGeom prst="rect">
              <a:avLst/>
            </a:prstGeom>
            <a:noFill/>
          </p:spPr>
          <p:txBody>
            <a:bodyPr wrap="square" rtlCol="0">
              <a:spAutoFit/>
            </a:bodyPr>
            <a:lstStyle/>
            <a:p>
              <a:pPr algn="ctr"/>
              <a:r>
                <a:rPr lang="en-US" sz="1400"/>
                <a:t>Amazon API Gateway</a:t>
              </a:r>
            </a:p>
          </p:txBody>
        </p:sp>
        <p:sp>
          <p:nvSpPr>
            <p:cNvPr id="8" name="TextBox 7">
              <a:extLst>
                <a:ext uri="{FF2B5EF4-FFF2-40B4-BE49-F238E27FC236}">
                  <a16:creationId xmlns:a16="http://schemas.microsoft.com/office/drawing/2014/main" id="{CBEE444B-1804-48AC-8557-1400BC0FA2EC}"/>
                </a:ext>
              </a:extLst>
            </p:cNvPr>
            <p:cNvSpPr txBox="1"/>
            <p:nvPr/>
          </p:nvSpPr>
          <p:spPr>
            <a:xfrm>
              <a:off x="3273362" y="3280192"/>
              <a:ext cx="1691411" cy="307777"/>
            </a:xfrm>
            <a:prstGeom prst="rect">
              <a:avLst/>
            </a:prstGeom>
            <a:noFill/>
          </p:spPr>
          <p:txBody>
            <a:bodyPr wrap="square" rtlCol="0">
              <a:spAutoFit/>
            </a:bodyPr>
            <a:lstStyle/>
            <a:p>
              <a:pPr algn="ctr"/>
              <a:r>
                <a:rPr lang="en-US" sz="1400" b="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Kinesis</a:t>
              </a:r>
              <a:endParaRPr lang="en-US" sz="14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1DEB534D-3856-417D-879C-EAB12F6391D7}"/>
                </a:ext>
              </a:extLst>
            </p:cNvPr>
            <p:cNvSpPr txBox="1"/>
            <p:nvPr/>
          </p:nvSpPr>
          <p:spPr>
            <a:xfrm>
              <a:off x="5605895" y="4771831"/>
              <a:ext cx="1691411" cy="307777"/>
            </a:xfrm>
            <a:prstGeom prst="rect">
              <a:avLst/>
            </a:prstGeom>
            <a:noFill/>
          </p:spPr>
          <p:txBody>
            <a:bodyPr wrap="square" rtlCol="0">
              <a:spAutoFit/>
            </a:bodyPr>
            <a:lstStyle/>
            <a:p>
              <a:pPr algn="ctr"/>
              <a:r>
                <a:rPr lang="en-US" sz="1400" b="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Kinesis</a:t>
              </a:r>
              <a:endParaRPr lang="en-US" sz="14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34F247FF-A788-47D9-B46A-7425CFB92552}"/>
                </a:ext>
              </a:extLst>
            </p:cNvPr>
            <p:cNvSpPr txBox="1"/>
            <p:nvPr/>
          </p:nvSpPr>
          <p:spPr>
            <a:xfrm>
              <a:off x="9182100" y="4184346"/>
              <a:ext cx="1691411" cy="523220"/>
            </a:xfrm>
            <a:prstGeom prst="rect">
              <a:avLst/>
            </a:prstGeom>
            <a:noFill/>
          </p:spPr>
          <p:txBody>
            <a:bodyPr wrap="square" rtlCol="0">
              <a:spAutoFit/>
            </a:bodyPr>
            <a:lstStyle/>
            <a:p>
              <a:pPr algn="ctr"/>
              <a:r>
                <a:rPr lang="en-US" sz="1400" b="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Kinesis Data Firehose</a:t>
              </a:r>
              <a:endParaRPr lang="en-US" sz="14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A183BEB1-E229-4B45-B99E-424B3F8A0718}"/>
                </a:ext>
              </a:extLst>
            </p:cNvPr>
            <p:cNvSpPr txBox="1"/>
            <p:nvPr/>
          </p:nvSpPr>
          <p:spPr>
            <a:xfrm>
              <a:off x="5265125" y="3287126"/>
              <a:ext cx="2301904" cy="307777"/>
            </a:xfrm>
            <a:prstGeom prst="rect">
              <a:avLst/>
            </a:prstGeom>
            <a:noFill/>
          </p:spPr>
          <p:txBody>
            <a:bodyPr wrap="square" rtlCol="0">
              <a:spAutoFit/>
            </a:bodyPr>
            <a:lstStyle/>
            <a:p>
              <a:pPr algn="ctr"/>
              <a:r>
                <a:rPr lang="en-US" sz="1400"/>
                <a:t>AWS Lambda</a:t>
              </a:r>
            </a:p>
          </p:txBody>
        </p:sp>
        <p:sp>
          <p:nvSpPr>
            <p:cNvPr id="18" name="TextBox 17">
              <a:extLst>
                <a:ext uri="{FF2B5EF4-FFF2-40B4-BE49-F238E27FC236}">
                  <a16:creationId xmlns:a16="http://schemas.microsoft.com/office/drawing/2014/main" id="{17BCB232-C1DF-46A0-945C-B9DF9BF85B2B}"/>
                </a:ext>
              </a:extLst>
            </p:cNvPr>
            <p:cNvSpPr txBox="1"/>
            <p:nvPr/>
          </p:nvSpPr>
          <p:spPr>
            <a:xfrm>
              <a:off x="728040" y="4754706"/>
              <a:ext cx="2301904" cy="523220"/>
            </a:xfrm>
            <a:prstGeom prst="rect">
              <a:avLst/>
            </a:prstGeom>
            <a:noFill/>
          </p:spPr>
          <p:txBody>
            <a:bodyPr wrap="square" rtlCol="0">
              <a:spAutoFit/>
            </a:bodyPr>
            <a:lstStyle/>
            <a:p>
              <a:pPr algn="ctr"/>
              <a:r>
                <a:rPr lang="en-US" sz="1400"/>
                <a:t>Amazon Elastic Container Service</a:t>
              </a:r>
            </a:p>
          </p:txBody>
        </p:sp>
        <p:cxnSp>
          <p:nvCxnSpPr>
            <p:cNvPr id="22" name="Straight Arrow Connector 21">
              <a:extLst>
                <a:ext uri="{FF2B5EF4-FFF2-40B4-BE49-F238E27FC236}">
                  <a16:creationId xmlns:a16="http://schemas.microsoft.com/office/drawing/2014/main" id="{CF91257A-D4F6-4092-9A1E-C51B3015CE80}"/>
                </a:ext>
                <a:ext uri="{C183D7F6-B498-43B3-948B-1728B52AA6E4}">
                  <adec:decorative xmlns:adec="http://schemas.microsoft.com/office/drawing/2017/decorative" val="1"/>
                </a:ext>
              </a:extLst>
            </p:cNvPr>
            <p:cNvCxnSpPr>
              <a:cxnSpLocks/>
            </p:cNvCxnSpPr>
            <p:nvPr/>
          </p:nvCxnSpPr>
          <p:spPr>
            <a:xfrm>
              <a:off x="6807200" y="4445956"/>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0F7428F-4705-4C59-BE69-CEE697392C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1117" y="2522100"/>
              <a:ext cx="711200" cy="711200"/>
            </a:xfrm>
            <a:prstGeom prst="rect">
              <a:avLst/>
            </a:prstGeom>
          </p:spPr>
        </p:pic>
        <p:pic>
          <p:nvPicPr>
            <p:cNvPr id="9" name="Graphic 8">
              <a:extLst>
                <a:ext uri="{FF2B5EF4-FFF2-40B4-BE49-F238E27FC236}">
                  <a16:creationId xmlns:a16="http://schemas.microsoft.com/office/drawing/2014/main" id="{2AD1957E-2BE4-4137-B97A-73FD8E3991C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3467" y="2522100"/>
              <a:ext cx="711200" cy="711200"/>
            </a:xfrm>
            <a:prstGeom prst="rect">
              <a:avLst/>
            </a:prstGeom>
          </p:spPr>
        </p:pic>
        <p:pic>
          <p:nvPicPr>
            <p:cNvPr id="13" name="Graphic 12">
              <a:extLst>
                <a:ext uri="{FF2B5EF4-FFF2-40B4-BE49-F238E27FC236}">
                  <a16:creationId xmlns:a16="http://schemas.microsoft.com/office/drawing/2014/main" id="{4EC19B0E-9F24-42AE-8169-A8B84151BD0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4060631"/>
              <a:ext cx="711200" cy="711200"/>
            </a:xfrm>
            <a:prstGeom prst="rect">
              <a:avLst/>
            </a:prstGeom>
          </p:spPr>
        </p:pic>
        <p:pic>
          <p:nvPicPr>
            <p:cNvPr id="15" name="Graphic 14">
              <a:extLst>
                <a:ext uri="{FF2B5EF4-FFF2-40B4-BE49-F238E27FC236}">
                  <a16:creationId xmlns:a16="http://schemas.microsoft.com/office/drawing/2014/main" id="{6C4DD872-25C9-4E08-A121-FC759848A0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4232" y="4061313"/>
              <a:ext cx="711200" cy="711200"/>
            </a:xfrm>
            <a:prstGeom prst="rect">
              <a:avLst/>
            </a:prstGeom>
          </p:spPr>
        </p:pic>
        <p:pic>
          <p:nvPicPr>
            <p:cNvPr id="17" name="Graphic 16">
              <a:extLst>
                <a:ext uri="{FF2B5EF4-FFF2-40B4-BE49-F238E27FC236}">
                  <a16:creationId xmlns:a16="http://schemas.microsoft.com/office/drawing/2014/main" id="{84258473-86DA-4BFE-B787-F63CA153D1F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71094" y="2522100"/>
              <a:ext cx="711200" cy="711200"/>
            </a:xfrm>
            <a:prstGeom prst="rect">
              <a:avLst/>
            </a:prstGeom>
          </p:spPr>
        </p:pic>
        <p:pic>
          <p:nvPicPr>
            <p:cNvPr id="19" name="Graphic 18">
              <a:extLst>
                <a:ext uri="{FF2B5EF4-FFF2-40B4-BE49-F238E27FC236}">
                  <a16:creationId xmlns:a16="http://schemas.microsoft.com/office/drawing/2014/main" id="{D44F2B9B-9495-4C9A-AAE9-2965AD2D988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3392" y="4082251"/>
              <a:ext cx="711200" cy="711200"/>
            </a:xfrm>
            <a:prstGeom prst="rect">
              <a:avLst/>
            </a:prstGeom>
          </p:spPr>
        </p:pic>
        <p:cxnSp>
          <p:nvCxnSpPr>
            <p:cNvPr id="20" name="Straight Arrow Connector 19">
              <a:extLst>
                <a:ext uri="{FF2B5EF4-FFF2-40B4-BE49-F238E27FC236}">
                  <a16:creationId xmlns:a16="http://schemas.microsoft.com/office/drawing/2014/main" id="{89306FC6-9498-4CF2-9CF0-2A1942D2A352}"/>
                </a:ext>
              </a:extLst>
            </p:cNvPr>
            <p:cNvCxnSpPr>
              <a:cxnSpLocks/>
              <a:stCxn id="11" idx="3"/>
              <a:endCxn id="9" idx="1"/>
            </p:cNvCxnSpPr>
            <p:nvPr/>
          </p:nvCxnSpPr>
          <p:spPr>
            <a:xfrm>
              <a:off x="2182317" y="2877700"/>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64658D-C1BA-4EB5-A2AE-D492F9A8C19F}"/>
                </a:ext>
              </a:extLst>
            </p:cNvPr>
            <p:cNvCxnSpPr>
              <a:cxnSpLocks/>
            </p:cNvCxnSpPr>
            <p:nvPr/>
          </p:nvCxnSpPr>
          <p:spPr>
            <a:xfrm>
              <a:off x="4474550" y="2877700"/>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F7E77E0-29A4-4DB4-A6F6-C0689A24C01D}"/>
                </a:ext>
              </a:extLst>
            </p:cNvPr>
            <p:cNvSpPr/>
            <p:nvPr/>
          </p:nvSpPr>
          <p:spPr>
            <a:xfrm>
              <a:off x="8169299" y="5445457"/>
              <a:ext cx="1135247" cy="907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55747F1-171C-4D56-8324-8F4DCD8FE9D5}"/>
                </a:ext>
              </a:extLst>
            </p:cNvPr>
            <p:cNvSpPr txBox="1"/>
            <p:nvPr/>
          </p:nvSpPr>
          <p:spPr>
            <a:xfrm>
              <a:off x="8169299" y="5676138"/>
              <a:ext cx="1135247" cy="338554"/>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Storage</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26" name="Straight Arrow Connector 25">
              <a:extLst>
                <a:ext uri="{FF2B5EF4-FFF2-40B4-BE49-F238E27FC236}">
                  <a16:creationId xmlns:a16="http://schemas.microsoft.com/office/drawing/2014/main" id="{DBEFADBF-1F93-4F0E-A0EA-A57339D1C4FC}"/>
                </a:ext>
                <a:ext uri="{C183D7F6-B498-43B3-948B-1728B52AA6E4}">
                  <adec:decorative xmlns:adec="http://schemas.microsoft.com/office/drawing/2017/decorative" val="1"/>
                </a:ext>
              </a:extLst>
            </p:cNvPr>
            <p:cNvCxnSpPr>
              <a:cxnSpLocks/>
              <a:endCxn id="23" idx="0"/>
            </p:cNvCxnSpPr>
            <p:nvPr/>
          </p:nvCxnSpPr>
          <p:spPr>
            <a:xfrm>
              <a:off x="8724900" y="4795144"/>
              <a:ext cx="12023" cy="65031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95100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58</a:t>
            </a:fld>
            <a:endParaRPr lang="en-US"/>
          </a:p>
        </p:txBody>
      </p:sp>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a:t>Storage case study activity (2 of 3)</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sz="quarter" idx="21"/>
          </p:nvPr>
        </p:nvSpPr>
        <p:spPr/>
        <p:txBody>
          <a:bodyPr/>
          <a:lstStyle/>
          <a:p>
            <a:pPr marL="0" indent="0">
              <a:buNone/>
            </a:pPr>
            <a:r>
              <a:rPr lang="en-US" sz="2000" b="1"/>
              <a:t>Case 2: </a:t>
            </a:r>
            <a:r>
              <a:rPr lang="en-US" sz="2000"/>
              <a:t>A collaboration software company processes email for enterprise customers. They have more than 250 enterprise customers and more than half a million users. They must store petabytes of data for their customers. The following diagram illustrates their architecture.</a:t>
            </a:r>
          </a:p>
          <a:p>
            <a:endParaRPr lang="en-US" sz="1800"/>
          </a:p>
          <a:p>
            <a:pPr marL="0" indent="0">
              <a:buNone/>
            </a:pPr>
            <a:endParaRPr lang="en-US"/>
          </a:p>
        </p:txBody>
      </p:sp>
      <p:grpSp>
        <p:nvGrpSpPr>
          <p:cNvPr id="14" name="Group 13" descr="Architecture diagram where Corporate data center is connected to Elastic Load Balancing which is connected to Amazon EC2 instances which is connected to what storage?">
            <a:extLst>
              <a:ext uri="{FF2B5EF4-FFF2-40B4-BE49-F238E27FC236}">
                <a16:creationId xmlns:a16="http://schemas.microsoft.com/office/drawing/2014/main" id="{36384CCA-1DAC-4E0E-8F6B-D0FE77BCDE7F}"/>
              </a:ext>
            </a:extLst>
          </p:cNvPr>
          <p:cNvGrpSpPr/>
          <p:nvPr/>
        </p:nvGrpSpPr>
        <p:grpSpPr>
          <a:xfrm>
            <a:off x="2330170" y="2781145"/>
            <a:ext cx="7562118" cy="3222085"/>
            <a:chOff x="1286259" y="2781145"/>
            <a:chExt cx="7562118" cy="3222085"/>
          </a:xfrm>
        </p:grpSpPr>
        <p:sp>
          <p:nvSpPr>
            <p:cNvPr id="8" name="TextBox 7">
              <a:extLst>
                <a:ext uri="{FF2B5EF4-FFF2-40B4-BE49-F238E27FC236}">
                  <a16:creationId xmlns:a16="http://schemas.microsoft.com/office/drawing/2014/main" id="{DBAE7886-3834-41AC-8447-40F6A5686D52}"/>
                </a:ext>
              </a:extLst>
            </p:cNvPr>
            <p:cNvSpPr txBox="1"/>
            <p:nvPr/>
          </p:nvSpPr>
          <p:spPr>
            <a:xfrm>
              <a:off x="1286259" y="3687571"/>
              <a:ext cx="1760883" cy="523220"/>
            </a:xfrm>
            <a:prstGeom prst="rect">
              <a:avLst/>
            </a:prstGeom>
            <a:noFill/>
          </p:spPr>
          <p:txBody>
            <a:bodyPr wrap="square" rtlCol="0">
              <a:spAutoFit/>
            </a:bodyPr>
            <a:lstStyle/>
            <a:p>
              <a:pPr algn="ctr"/>
              <a:r>
                <a:rPr lang="en-US" sz="1400">
                  <a:solidFill>
                    <a:srgbClr val="232F3E"/>
                  </a:solidFill>
                </a:rPr>
                <a:t>Corporate data center</a:t>
              </a:r>
            </a:p>
          </p:txBody>
        </p:sp>
        <p:sp>
          <p:nvSpPr>
            <p:cNvPr id="9" name="TextBox 8">
              <a:extLst>
                <a:ext uri="{FF2B5EF4-FFF2-40B4-BE49-F238E27FC236}">
                  <a16:creationId xmlns:a16="http://schemas.microsoft.com/office/drawing/2014/main" id="{CB88AA08-A7AB-44E5-B237-8B8605883728}"/>
                </a:ext>
              </a:extLst>
            </p:cNvPr>
            <p:cNvSpPr txBox="1"/>
            <p:nvPr/>
          </p:nvSpPr>
          <p:spPr>
            <a:xfrm>
              <a:off x="3914301" y="3492345"/>
              <a:ext cx="2301904" cy="307777"/>
            </a:xfrm>
            <a:prstGeom prst="rect">
              <a:avLst/>
            </a:prstGeom>
            <a:noFill/>
          </p:spPr>
          <p:txBody>
            <a:bodyPr wrap="square" rtlCol="0">
              <a:spAutoFit/>
            </a:bodyPr>
            <a:lstStyle/>
            <a:p>
              <a:pPr algn="ctr"/>
              <a:r>
                <a:rPr lang="en-US" sz="1400"/>
                <a:t>Elastic Load Balancing</a:t>
              </a:r>
            </a:p>
          </p:txBody>
        </p:sp>
        <p:sp>
          <p:nvSpPr>
            <p:cNvPr id="12" name="TextBox 11">
              <a:extLst>
                <a:ext uri="{FF2B5EF4-FFF2-40B4-BE49-F238E27FC236}">
                  <a16:creationId xmlns:a16="http://schemas.microsoft.com/office/drawing/2014/main" id="{92176F64-42E8-4693-987A-D0421DC12661}"/>
                </a:ext>
              </a:extLst>
            </p:cNvPr>
            <p:cNvSpPr txBox="1"/>
            <p:nvPr/>
          </p:nvSpPr>
          <p:spPr>
            <a:xfrm>
              <a:off x="7706718" y="4987639"/>
              <a:ext cx="1141659" cy="338554"/>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Storage ??</a:t>
              </a:r>
            </a:p>
          </p:txBody>
        </p:sp>
        <p:pic>
          <p:nvPicPr>
            <p:cNvPr id="7" name="Graphic 6">
              <a:extLst>
                <a:ext uri="{FF2B5EF4-FFF2-40B4-BE49-F238E27FC236}">
                  <a16:creationId xmlns:a16="http://schemas.microsoft.com/office/drawing/2014/main" id="{11B8DA2A-88C6-46F1-A0D3-710374CFA6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2079" y="2781145"/>
              <a:ext cx="771325" cy="771325"/>
            </a:xfrm>
            <a:prstGeom prst="rect">
              <a:avLst/>
            </a:prstGeom>
          </p:spPr>
        </p:pic>
        <p:pic>
          <p:nvPicPr>
            <p:cNvPr id="10" name="Graphic 9">
              <a:extLst>
                <a:ext uri="{FF2B5EF4-FFF2-40B4-BE49-F238E27FC236}">
                  <a16:creationId xmlns:a16="http://schemas.microsoft.com/office/drawing/2014/main" id="{5B1352A6-ADEC-4D58-A8B6-DB8EC5635B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9653" y="2781145"/>
              <a:ext cx="711200" cy="711200"/>
            </a:xfrm>
            <a:prstGeom prst="rect">
              <a:avLst/>
            </a:prstGeom>
          </p:spPr>
        </p:pic>
        <p:sp>
          <p:nvSpPr>
            <p:cNvPr id="11" name="Rectangle 10">
              <a:extLst>
                <a:ext uri="{FF2B5EF4-FFF2-40B4-BE49-F238E27FC236}">
                  <a16:creationId xmlns:a16="http://schemas.microsoft.com/office/drawing/2014/main" id="{79733456-A9F3-46F6-B035-CF58437BC1BA}"/>
                </a:ext>
              </a:extLst>
            </p:cNvPr>
            <p:cNvSpPr/>
            <p:nvPr/>
          </p:nvSpPr>
          <p:spPr>
            <a:xfrm>
              <a:off x="7749750" y="4750276"/>
              <a:ext cx="101280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3A6F11D-B6CD-476D-8992-F628EEC9CB9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0303" y="4912201"/>
              <a:ext cx="590550" cy="590550"/>
            </a:xfrm>
            <a:prstGeom prst="rect">
              <a:avLst/>
            </a:prstGeom>
          </p:spPr>
        </p:pic>
        <p:sp>
          <p:nvSpPr>
            <p:cNvPr id="4" name="TextBox 3">
              <a:extLst>
                <a:ext uri="{FF2B5EF4-FFF2-40B4-BE49-F238E27FC236}">
                  <a16:creationId xmlns:a16="http://schemas.microsoft.com/office/drawing/2014/main" id="{39967511-E75A-44C9-B7FF-765A138295E4}"/>
                </a:ext>
              </a:extLst>
            </p:cNvPr>
            <p:cNvSpPr txBox="1"/>
            <p:nvPr/>
          </p:nvSpPr>
          <p:spPr>
            <a:xfrm>
              <a:off x="4154557" y="5664676"/>
              <a:ext cx="2271776" cy="338554"/>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Amazon EC2 instances</a:t>
              </a:r>
            </a:p>
          </p:txBody>
        </p:sp>
        <p:cxnSp>
          <p:nvCxnSpPr>
            <p:cNvPr id="15" name="Straight Arrow Connector 14">
              <a:extLst>
                <a:ext uri="{FF2B5EF4-FFF2-40B4-BE49-F238E27FC236}">
                  <a16:creationId xmlns:a16="http://schemas.microsoft.com/office/drawing/2014/main" id="{CD53AACC-7C23-4DD3-8F8B-EB75C09D7805}"/>
                </a:ext>
                <a:ext uri="{C183D7F6-B498-43B3-948B-1728B52AA6E4}">
                  <adec:decorative xmlns:adec="http://schemas.microsoft.com/office/drawing/2017/decorative" val="1"/>
                </a:ext>
              </a:extLst>
            </p:cNvPr>
            <p:cNvCxnSpPr>
              <a:cxnSpLocks/>
            </p:cNvCxnSpPr>
            <p:nvPr/>
          </p:nvCxnSpPr>
          <p:spPr>
            <a:xfrm>
              <a:off x="2395220" y="3136745"/>
              <a:ext cx="214450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F06F12-E49D-4227-A2DE-ED383A00E79A}"/>
                </a:ext>
                <a:ext uri="{C183D7F6-B498-43B3-948B-1728B52AA6E4}">
                  <adec:decorative xmlns:adec="http://schemas.microsoft.com/office/drawing/2017/decorative" val="1"/>
                </a:ext>
              </a:extLst>
            </p:cNvPr>
            <p:cNvCxnSpPr>
              <a:cxnSpLocks/>
            </p:cNvCxnSpPr>
            <p:nvPr/>
          </p:nvCxnSpPr>
          <p:spPr>
            <a:xfrm>
              <a:off x="5562211" y="5194023"/>
              <a:ext cx="214450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7ACFB0-6287-45C0-9D07-1AE29B9F2D1B}"/>
                </a:ext>
                <a:ext uri="{C183D7F6-B498-43B3-948B-1728B52AA6E4}">
                  <adec:decorative xmlns:adec="http://schemas.microsoft.com/office/drawing/2017/decorative" val="1"/>
                </a:ext>
              </a:extLst>
            </p:cNvPr>
            <p:cNvCxnSpPr>
              <a:cxnSpLocks/>
            </p:cNvCxnSpPr>
            <p:nvPr/>
          </p:nvCxnSpPr>
          <p:spPr>
            <a:xfrm>
              <a:off x="5065253" y="4015565"/>
              <a:ext cx="0" cy="73471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6090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59</a:t>
            </a:fld>
            <a:endParaRPr lang="en-US"/>
          </a:p>
        </p:txBody>
      </p:sp>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a:t>Storage case study activity (3 of 3)</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sz="quarter" idx="21"/>
          </p:nvPr>
        </p:nvSpPr>
        <p:spPr/>
        <p:txBody>
          <a:bodyPr/>
          <a:lstStyle/>
          <a:p>
            <a:pPr marL="0" indent="0">
              <a:buNone/>
            </a:pPr>
            <a:r>
              <a:rPr lang="en-US" sz="2000" b="1"/>
              <a:t>Case 3: </a:t>
            </a:r>
            <a:r>
              <a:rPr lang="en-US" sz="2000"/>
              <a:t>A data protection company must be able to ingest and store large amounts of customer data and help their customers meet compliance requirements. They use Amazon EC2 for scalable compute and Amazon DynamoDB for duplicate data and metadata lookups. The following diagram illustrates their architecture.</a:t>
            </a:r>
          </a:p>
          <a:p>
            <a:endParaRPr lang="en-US" sz="1800"/>
          </a:p>
          <a:p>
            <a:pPr marL="0" indent="0">
              <a:buNone/>
            </a:pPr>
            <a:endParaRPr lang="en-US"/>
          </a:p>
        </p:txBody>
      </p:sp>
      <p:grpSp>
        <p:nvGrpSpPr>
          <p:cNvPr id="10" name="Group 9" descr="Architecture diagram that shows client servers leading to Amazon EC2 which leads to Amazon DynamoDB or to what storage?">
            <a:extLst>
              <a:ext uri="{FF2B5EF4-FFF2-40B4-BE49-F238E27FC236}">
                <a16:creationId xmlns:a16="http://schemas.microsoft.com/office/drawing/2014/main" id="{A1AAB66B-570E-4FFB-B1E6-F6CE68D12E79}"/>
              </a:ext>
            </a:extLst>
          </p:cNvPr>
          <p:cNvGrpSpPr/>
          <p:nvPr/>
        </p:nvGrpSpPr>
        <p:grpSpPr>
          <a:xfrm>
            <a:off x="3128325" y="3263654"/>
            <a:ext cx="6002027" cy="2479725"/>
            <a:chOff x="3128325" y="3263654"/>
            <a:chExt cx="6002027" cy="2479725"/>
          </a:xfrm>
        </p:grpSpPr>
        <p:cxnSp>
          <p:nvCxnSpPr>
            <p:cNvPr id="44" name="Straight Arrow Connector 43">
              <a:extLst>
                <a:ext uri="{FF2B5EF4-FFF2-40B4-BE49-F238E27FC236}">
                  <a16:creationId xmlns:a16="http://schemas.microsoft.com/office/drawing/2014/main" id="{614DC5F6-4F69-41A7-9159-83BAE9D53AF7}"/>
                </a:ext>
                <a:ext uri="{C183D7F6-B498-43B3-948B-1728B52AA6E4}">
                  <adec:decorative xmlns:adec="http://schemas.microsoft.com/office/drawing/2017/decorative" val="1"/>
                </a:ext>
              </a:extLst>
            </p:cNvPr>
            <p:cNvCxnSpPr>
              <a:cxnSpLocks/>
              <a:stCxn id="26" idx="3"/>
              <a:endCxn id="29" idx="1"/>
            </p:cNvCxnSpPr>
            <p:nvPr/>
          </p:nvCxnSpPr>
          <p:spPr>
            <a:xfrm>
              <a:off x="6870800" y="3665399"/>
              <a:ext cx="127847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9CB8781-FA96-4E82-BF3C-B7128402E817}"/>
                </a:ext>
              </a:extLst>
            </p:cNvPr>
            <p:cNvGrpSpPr/>
            <p:nvPr/>
          </p:nvGrpSpPr>
          <p:grpSpPr>
            <a:xfrm>
              <a:off x="5910680" y="3299639"/>
              <a:ext cx="1188720" cy="1270778"/>
              <a:chOff x="4127288" y="2874635"/>
              <a:chExt cx="1188720" cy="1270778"/>
            </a:xfrm>
          </p:grpSpPr>
          <p:pic>
            <p:nvPicPr>
              <p:cNvPr id="26" name="Graphic 5">
                <a:extLst>
                  <a:ext uri="{FF2B5EF4-FFF2-40B4-BE49-F238E27FC236}">
                    <a16:creationId xmlns:a16="http://schemas.microsoft.com/office/drawing/2014/main" id="{7C70ABDE-DDDD-49F0-A23B-DC093EA6AD2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888" y="2874635"/>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58B1716D-34DD-4E0E-BC22-FB5DDC598B13}"/>
                  </a:ext>
                </a:extLst>
              </p:cNvPr>
              <p:cNvSpPr txBox="1"/>
              <p:nvPr/>
            </p:nvSpPr>
            <p:spPr>
              <a:xfrm>
                <a:off x="4127288" y="3622193"/>
                <a:ext cx="1188720" cy="523220"/>
              </a:xfrm>
              <a:prstGeom prst="rect">
                <a:avLst/>
              </a:prstGeom>
              <a:noFill/>
            </p:spPr>
            <p:txBody>
              <a:bodyPr wrap="square" rtlCol="0">
                <a:spAutoFit/>
              </a:bodyPr>
              <a:lstStyle/>
              <a:p>
                <a:pPr algn="ctr"/>
                <a:r>
                  <a:rPr lang="en-US" sz="1400" b="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EC2</a:t>
                </a:r>
                <a:endParaRPr lang="en-US" sz="1400" b="1">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a16="http://schemas.microsoft.com/office/drawing/2014/main" id="{9779AEDF-AE98-4DDA-A4D1-2030009F71FC}"/>
                </a:ext>
              </a:extLst>
            </p:cNvPr>
            <p:cNvGrpSpPr/>
            <p:nvPr/>
          </p:nvGrpSpPr>
          <p:grpSpPr>
            <a:xfrm>
              <a:off x="3128325" y="3263654"/>
              <a:ext cx="1378349" cy="1773985"/>
              <a:chOff x="1344933" y="2838650"/>
              <a:chExt cx="1378349" cy="1773985"/>
            </a:xfrm>
          </p:grpSpPr>
          <p:sp>
            <p:nvSpPr>
              <p:cNvPr id="4" name="TextBox 3">
                <a:extLst>
                  <a:ext uri="{FF2B5EF4-FFF2-40B4-BE49-F238E27FC236}">
                    <a16:creationId xmlns:a16="http://schemas.microsoft.com/office/drawing/2014/main" id="{670AD3D9-BC33-42A9-873E-FC7059A7E15B}"/>
                  </a:ext>
                </a:extLst>
              </p:cNvPr>
              <p:cNvSpPr txBox="1"/>
              <p:nvPr/>
            </p:nvSpPr>
            <p:spPr>
              <a:xfrm>
                <a:off x="1641210" y="4274081"/>
                <a:ext cx="816249" cy="338554"/>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Clients</a:t>
                </a:r>
              </a:p>
            </p:txBody>
          </p:sp>
          <p:pic>
            <p:nvPicPr>
              <p:cNvPr id="27" name="Graphic 26">
                <a:extLst>
                  <a:ext uri="{FF2B5EF4-FFF2-40B4-BE49-F238E27FC236}">
                    <a16:creationId xmlns:a16="http://schemas.microsoft.com/office/drawing/2014/main" id="{7CFFBF3A-C397-4FB0-9DC6-FAAD273C9B0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3909" y="2847619"/>
                <a:ext cx="659373" cy="659373"/>
              </a:xfrm>
              <a:prstGeom prst="rect">
                <a:avLst/>
              </a:prstGeom>
            </p:spPr>
          </p:pic>
          <p:pic>
            <p:nvPicPr>
              <p:cNvPr id="28" name="Graphic 27">
                <a:extLst>
                  <a:ext uri="{FF2B5EF4-FFF2-40B4-BE49-F238E27FC236}">
                    <a16:creationId xmlns:a16="http://schemas.microsoft.com/office/drawing/2014/main" id="{D0891803-69C7-4998-B408-A2960FCBCB6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4933" y="2838650"/>
                <a:ext cx="659373" cy="659373"/>
              </a:xfrm>
              <a:prstGeom prst="rect">
                <a:avLst/>
              </a:prstGeom>
            </p:spPr>
          </p:pic>
          <p:pic>
            <p:nvPicPr>
              <p:cNvPr id="30" name="Graphic 29">
                <a:extLst>
                  <a:ext uri="{FF2B5EF4-FFF2-40B4-BE49-F238E27FC236}">
                    <a16:creationId xmlns:a16="http://schemas.microsoft.com/office/drawing/2014/main" id="{3C69C610-9309-4C7F-809A-2D41F39B859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4421" y="3580929"/>
                <a:ext cx="659373" cy="659373"/>
              </a:xfrm>
              <a:prstGeom prst="rect">
                <a:avLst/>
              </a:prstGeom>
            </p:spPr>
          </p:pic>
        </p:grpSp>
        <p:grpSp>
          <p:nvGrpSpPr>
            <p:cNvPr id="18" name="Group 17">
              <a:extLst>
                <a:ext uri="{FF2B5EF4-FFF2-40B4-BE49-F238E27FC236}">
                  <a16:creationId xmlns:a16="http://schemas.microsoft.com/office/drawing/2014/main" id="{862F9504-30B3-4CD3-A417-EB104452E24C}"/>
                </a:ext>
              </a:extLst>
            </p:cNvPr>
            <p:cNvGrpSpPr/>
            <p:nvPr/>
          </p:nvGrpSpPr>
          <p:grpSpPr>
            <a:xfrm>
              <a:off x="5949439" y="4828979"/>
              <a:ext cx="1141659" cy="914400"/>
              <a:chOff x="4166047" y="4403975"/>
              <a:chExt cx="1141659" cy="914400"/>
            </a:xfrm>
          </p:grpSpPr>
          <p:sp>
            <p:nvSpPr>
              <p:cNvPr id="39" name="TextBox 38">
                <a:extLst>
                  <a:ext uri="{FF2B5EF4-FFF2-40B4-BE49-F238E27FC236}">
                    <a16:creationId xmlns:a16="http://schemas.microsoft.com/office/drawing/2014/main" id="{2546BA1D-C60C-4AAF-B616-5F4A6BCD380C}"/>
                  </a:ext>
                </a:extLst>
              </p:cNvPr>
              <p:cNvSpPr txBox="1"/>
              <p:nvPr/>
            </p:nvSpPr>
            <p:spPr>
              <a:xfrm>
                <a:off x="4166047" y="4691898"/>
                <a:ext cx="1141659" cy="338554"/>
              </a:xfrm>
              <a:prstGeom prst="rect">
                <a:avLst/>
              </a:prstGeom>
              <a:noFill/>
            </p:spPr>
            <p:txBody>
              <a:bodyPr wrap="non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38" name="Rectangle 37">
                <a:extLst>
                  <a:ext uri="{FF2B5EF4-FFF2-40B4-BE49-F238E27FC236}">
                    <a16:creationId xmlns:a16="http://schemas.microsoft.com/office/drawing/2014/main" id="{9E97E402-04F6-44AA-85C3-9BDEF5359661}"/>
                  </a:ext>
                </a:extLst>
              </p:cNvPr>
              <p:cNvSpPr/>
              <p:nvPr/>
            </p:nvSpPr>
            <p:spPr>
              <a:xfrm>
                <a:off x="4215248" y="4403975"/>
                <a:ext cx="101280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15D6417A-3903-4478-A264-57772D911BC8}"/>
                </a:ext>
                <a:ext uri="{C183D7F6-B498-43B3-948B-1728B52AA6E4}">
                  <adec:decorative xmlns:adec="http://schemas.microsoft.com/office/drawing/2017/decorative" val="1"/>
                </a:ext>
              </a:extLst>
            </p:cNvPr>
            <p:cNvCxnSpPr/>
            <p:nvPr/>
          </p:nvCxnSpPr>
          <p:spPr>
            <a:xfrm>
              <a:off x="4503521" y="3670479"/>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D33DC47-95AF-431B-B922-0448B18DEA79}"/>
                </a:ext>
                <a:ext uri="{C183D7F6-B498-43B3-948B-1728B52AA6E4}">
                  <adec:decorative xmlns:adec="http://schemas.microsoft.com/office/drawing/2017/decorative" val="1"/>
                </a:ext>
              </a:extLst>
            </p:cNvPr>
            <p:cNvCxnSpPr>
              <a:cxnSpLocks/>
              <a:stCxn id="32" idx="2"/>
            </p:cNvCxnSpPr>
            <p:nvPr/>
          </p:nvCxnSpPr>
          <p:spPr>
            <a:xfrm>
              <a:off x="6505040" y="4570417"/>
              <a:ext cx="0" cy="241757"/>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235F3F8-8150-4695-A6AF-99C875DAAB1A}"/>
                </a:ext>
              </a:extLst>
            </p:cNvPr>
            <p:cNvGrpSpPr/>
            <p:nvPr/>
          </p:nvGrpSpPr>
          <p:grpSpPr>
            <a:xfrm>
              <a:off x="7966396" y="3299639"/>
              <a:ext cx="1163956" cy="1270778"/>
              <a:chOff x="6183004" y="2874635"/>
              <a:chExt cx="1163956" cy="1270778"/>
            </a:xfrm>
          </p:grpSpPr>
          <p:sp>
            <p:nvSpPr>
              <p:cNvPr id="36" name="TextBox 35">
                <a:extLst>
                  <a:ext uri="{FF2B5EF4-FFF2-40B4-BE49-F238E27FC236}">
                    <a16:creationId xmlns:a16="http://schemas.microsoft.com/office/drawing/2014/main" id="{339E9C23-300E-4DC9-920F-8FF80A628AD2}"/>
                  </a:ext>
                </a:extLst>
              </p:cNvPr>
              <p:cNvSpPr txBox="1"/>
              <p:nvPr/>
            </p:nvSpPr>
            <p:spPr>
              <a:xfrm>
                <a:off x="6183004" y="3622193"/>
                <a:ext cx="1163956" cy="523220"/>
              </a:xfrm>
              <a:prstGeom prst="rect">
                <a:avLst/>
              </a:prstGeom>
              <a:noFill/>
            </p:spPr>
            <p:txBody>
              <a:bodyPr wrap="square" rtlCol="0">
                <a:spAutoFit/>
              </a:bodyPr>
              <a:lstStyle/>
              <a:p>
                <a:pPr algn="ctr"/>
                <a:r>
                  <a:rPr lang="en-US" sz="1400" b="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1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9" name="Graphic 23">
                <a:extLst>
                  <a:ext uri="{FF2B5EF4-FFF2-40B4-BE49-F238E27FC236}">
                    <a16:creationId xmlns:a16="http://schemas.microsoft.com/office/drawing/2014/main" id="{084A3DDC-82DB-4600-93BE-678AC9F1D09B}"/>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884" y="2874635"/>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ustDataLst>
      <p:tags r:id="rId1"/>
    </p:custDataLst>
    <p:extLst>
      <p:ext uri="{BB962C8B-B14F-4D97-AF65-F5344CB8AC3E}">
        <p14:creationId xmlns:p14="http://schemas.microsoft.com/office/powerpoint/2010/main" val="189705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a:t>
            </a:fld>
            <a:endParaRPr lang="en-US"/>
          </a:p>
        </p:txBody>
      </p:sp>
      <p:sp>
        <p:nvSpPr>
          <p:cNvPr id="2" name="Title 1"/>
          <p:cNvSpPr>
            <a:spLocks noGrp="1"/>
          </p:cNvSpPr>
          <p:nvPr>
            <p:ph type="title"/>
          </p:nvPr>
        </p:nvSpPr>
        <p:spPr/>
        <p:txBody>
          <a:bodyPr/>
          <a:lstStyle/>
          <a:p>
            <a:r>
              <a:rPr lang="en-US"/>
              <a:t>Storage</a:t>
            </a:r>
          </a:p>
        </p:txBody>
      </p:sp>
      <p:pic>
        <p:nvPicPr>
          <p:cNvPr id="5" name="Graphic 4">
            <a:extLst>
              <a:ext uri="{FF2B5EF4-FFF2-40B4-BE49-F238E27FC236}">
                <a16:creationId xmlns:a16="http://schemas.microsoft.com/office/drawing/2014/main" id="{7228C83A-AF88-4BC8-B110-0C8DBDFA33E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6177" y="2358046"/>
            <a:ext cx="1732748" cy="1732748"/>
          </a:xfrm>
          <a:prstGeom prst="rect">
            <a:avLst/>
          </a:prstGeom>
        </p:spPr>
      </p:pic>
      <p:sp>
        <p:nvSpPr>
          <p:cNvPr id="11" name="TextBox 10"/>
          <p:cNvSpPr txBox="1"/>
          <p:nvPr/>
        </p:nvSpPr>
        <p:spPr>
          <a:xfrm>
            <a:off x="3449783" y="4590329"/>
            <a:ext cx="5097188" cy="861774"/>
          </a:xfrm>
          <a:prstGeom prst="rect">
            <a:avLst/>
          </a:prstGeom>
          <a:noFill/>
        </p:spPr>
        <p:txBody>
          <a:bodyPr wrap="square" lIns="0" tIns="0" rIns="0" bIns="0" rtlCol="0" anchor="ctr">
            <a:spAutoFit/>
          </a:bodyPr>
          <a:lstStyle>
            <a:defPPr>
              <a:defRPr lang="en-US"/>
            </a:defPPr>
            <a:lvl1pPr algn="ctr">
              <a:defRPr sz="2800" b="1"/>
            </a:lvl1pPr>
          </a:lstStyle>
          <a:p>
            <a:r>
              <a:rPr lang="en-US" b="0"/>
              <a:t>Amazon Elastic Block Store (Amazon EBS)</a:t>
            </a:r>
          </a:p>
        </p:txBody>
      </p:sp>
    </p:spTree>
    <p:custDataLst>
      <p:tags r:id="rId1"/>
    </p:custDataLst>
    <p:extLst>
      <p:ext uri="{BB962C8B-B14F-4D97-AF65-F5344CB8AC3E}">
        <p14:creationId xmlns:p14="http://schemas.microsoft.com/office/powerpoint/2010/main" val="4168786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subTitle" idx="1"/>
          </p:nvPr>
        </p:nvSpPr>
        <p:spPr/>
        <p:txBody>
          <a:bodyPr/>
          <a:lstStyle/>
          <a:p>
            <a:r>
              <a:rPr lang="en-US"/>
              <a:t>Module 7: Storage</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61</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normAutofit lnSpcReduction="10000"/>
          </a:bodyPr>
          <a:lstStyle/>
          <a:p>
            <a:pPr marL="0" indent="0">
              <a:buNone/>
            </a:pPr>
            <a:r>
              <a:rPr lang="en-US" sz="2000"/>
              <a:t>In summary, in this module, you learned how to:</a:t>
            </a:r>
          </a:p>
          <a:p>
            <a:pPr lvl="0"/>
            <a:r>
              <a:rPr lang="en-US" sz="2000"/>
              <a:t>Identify the different types of storage</a:t>
            </a:r>
          </a:p>
          <a:p>
            <a:pPr lvl="0"/>
            <a:r>
              <a:rPr lang="en-US" sz="2000"/>
              <a:t>Explain Amazon S3</a:t>
            </a:r>
          </a:p>
          <a:p>
            <a:pPr lvl="0"/>
            <a:r>
              <a:rPr lang="en-US" sz="2000"/>
              <a:t>Identify the functionality in Amazon S3</a:t>
            </a:r>
          </a:p>
          <a:p>
            <a:pPr lvl="0"/>
            <a:r>
              <a:rPr lang="en-US" sz="2000"/>
              <a:t>Explain Amazon EBS</a:t>
            </a:r>
          </a:p>
          <a:p>
            <a:pPr lvl="0"/>
            <a:r>
              <a:rPr lang="en-US" sz="2000"/>
              <a:t>Identify the functionality in Amazon EBS</a:t>
            </a:r>
          </a:p>
          <a:p>
            <a:pPr lvl="0"/>
            <a:r>
              <a:rPr lang="en-US" sz="2000"/>
              <a:t>Perform functions in Amazon EBS to build an Amazon EC2 storage solution </a:t>
            </a:r>
          </a:p>
          <a:p>
            <a:pPr lvl="0"/>
            <a:r>
              <a:rPr lang="en-US" sz="2000"/>
              <a:t>Explain Amazon EFS</a:t>
            </a:r>
          </a:p>
          <a:p>
            <a:pPr lvl="0"/>
            <a:r>
              <a:rPr lang="en-US" sz="2000"/>
              <a:t>Identify the functionality in Amazon EFS</a:t>
            </a:r>
          </a:p>
          <a:p>
            <a:pPr lvl="0"/>
            <a:r>
              <a:rPr lang="en-US" sz="2000"/>
              <a:t>Explain Amazon S3 Glacier</a:t>
            </a:r>
          </a:p>
          <a:p>
            <a:pPr lvl="0"/>
            <a:r>
              <a:rPr lang="en-US" sz="2000"/>
              <a:t>Identify the functionality in Amazon S3 Glacier</a:t>
            </a:r>
          </a:p>
          <a:p>
            <a:pPr lvl="0"/>
            <a:r>
              <a:rPr lang="en-US" sz="2000"/>
              <a:t>Differentiate between Amazon EBS, Amazon S3, Amazon EFS, and Amazon S3 Glacier</a:t>
            </a:r>
          </a:p>
          <a:p>
            <a:endParaRPr lang="en-US" sz="200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BF4EA0-85D5-D3B4-DE56-E5C5F95F2FD8}"/>
              </a:ext>
            </a:extLst>
          </p:cNvPr>
          <p:cNvSpPr>
            <a:spLocks noGrp="1"/>
          </p:cNvSpPr>
          <p:nvPr>
            <p:ph type="sldNum" sz="quarter" idx="20"/>
          </p:nvPr>
        </p:nvSpPr>
        <p:spPr/>
        <p:txBody>
          <a:bodyPr/>
          <a:lstStyle/>
          <a:p>
            <a:fld id="{930176A1-BCF0-4712-97A6-6B495F55390B}" type="slidenum">
              <a:rPr lang="en-US" smtClean="0"/>
              <a:t>62</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63</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marL="0" lvl="0" indent="0">
              <a:buNone/>
            </a:pPr>
            <a:r>
              <a:rPr lang="en-US" sz="2000"/>
              <a:t>A company wants to store data that is not frequently accessed. What is the best and cost-effective solution that should be considered?</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a:t>AWS Storage Gateway</a:t>
            </a:r>
            <a:endParaRPr lang="en-US"/>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1438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a:t>Amazon Simple Storage Service Glacier</a:t>
            </a:r>
            <a:endParaRPr lang="en-US"/>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8786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a:t>Amazon Elastic Block Store (Amazon EBS)</a:t>
            </a:r>
            <a:endParaRPr lang="en-US"/>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6134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a:t>Amazon Simple Storage Service (Amazon </a:t>
            </a:r>
            <a:r>
              <a:rPr lang="en-US" sz="2000" err="1"/>
              <a:t>S3</a:t>
            </a:r>
            <a:r>
              <a:rPr lang="en-US" sz="2000"/>
              <a:t>)</a:t>
            </a:r>
            <a:endParaRPr lang="en-US"/>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64</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marL="0" lvl="0" indent="0">
              <a:buNone/>
            </a:pPr>
            <a:r>
              <a:rPr lang="en-US" sz="2000"/>
              <a:t>A company wants to store data that is not frequently accessed. What is the best and cost-effective solution that should be considered?</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a:t>
            </a:r>
            <a:r>
              <a:rPr lang="en-US" sz="2000"/>
              <a:t>not frequently accessed” and “cost-effective solution.”</a:t>
            </a:r>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a:t>
            </a:r>
            <a:r>
              <a:rPr lang="en-US" b="1"/>
              <a:t>B. Amazon Simple Storage Service Glacier</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65</a:t>
            </a:fld>
            <a:endParaRPr lang="en-US"/>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normAutofit/>
          </a:bodyPr>
          <a:lstStyle/>
          <a:p>
            <a:pPr>
              <a:lnSpc>
                <a:spcPct val="150000"/>
              </a:lnSpc>
            </a:pPr>
            <a:r>
              <a:rPr lang="en-US" sz="2000" dirty="0"/>
              <a:t>AWS Storage page: </a:t>
            </a:r>
            <a:r>
              <a:rPr lang="en-GB" sz="2000" dirty="0">
                <a:hlinkClick r:id="rId4"/>
              </a:rPr>
              <a:t>https://</a:t>
            </a:r>
            <a:r>
              <a:rPr lang="en-GB" sz="2000" dirty="0" err="1">
                <a:hlinkClick r:id="rId4"/>
              </a:rPr>
              <a:t>aws.amazon.com</a:t>
            </a:r>
            <a:r>
              <a:rPr lang="en-GB" sz="2000" dirty="0">
                <a:hlinkClick r:id="rId4"/>
              </a:rPr>
              <a:t>/products/storage/</a:t>
            </a:r>
            <a:endParaRPr lang="en-US" sz="2000" dirty="0"/>
          </a:p>
          <a:p>
            <a:pPr>
              <a:lnSpc>
                <a:spcPct val="150000"/>
              </a:lnSpc>
            </a:pPr>
            <a:r>
              <a:rPr lang="en-US" sz="2000" dirty="0"/>
              <a:t>Storage Overview: </a:t>
            </a:r>
            <a:r>
              <a:rPr lang="en-GB" sz="2000" dirty="0">
                <a:hlinkClick r:id="rId5"/>
              </a:rPr>
              <a:t>https://</a:t>
            </a:r>
            <a:r>
              <a:rPr lang="en-GB" sz="2000" dirty="0" err="1">
                <a:hlinkClick r:id="rId5"/>
              </a:rPr>
              <a:t>docs.aws.amazon.com</a:t>
            </a:r>
            <a:r>
              <a:rPr lang="en-GB" sz="2000" dirty="0">
                <a:hlinkClick r:id="rId5"/>
              </a:rPr>
              <a:t>/whitepapers/latest/</a:t>
            </a:r>
            <a:r>
              <a:rPr lang="en-GB" sz="2000" dirty="0" err="1">
                <a:hlinkClick r:id="rId5"/>
              </a:rPr>
              <a:t>aws</a:t>
            </a:r>
            <a:r>
              <a:rPr lang="en-GB" sz="2000" dirty="0">
                <a:hlinkClick r:id="rId5"/>
              </a:rPr>
              <a:t>-overview/storage-</a:t>
            </a:r>
            <a:r>
              <a:rPr lang="en-GB" sz="2000" dirty="0" err="1">
                <a:hlinkClick r:id="rId5"/>
              </a:rPr>
              <a:t>services.html</a:t>
            </a:r>
            <a:endParaRPr lang="en-US" sz="2000" dirty="0"/>
          </a:p>
          <a:p>
            <a:pPr>
              <a:lnSpc>
                <a:spcPct val="150000"/>
              </a:lnSpc>
            </a:pPr>
            <a:r>
              <a:rPr lang="en-US" sz="2000" dirty="0"/>
              <a:t>Recovering files from an Amazon EBS volume backup: </a:t>
            </a:r>
            <a:r>
              <a:rPr lang="en-GB" sz="2000" dirty="0">
                <a:hlinkClick r:id="rId6"/>
              </a:rPr>
              <a:t>https://</a:t>
            </a:r>
            <a:r>
              <a:rPr lang="en-GB" sz="2000" dirty="0" err="1">
                <a:hlinkClick r:id="rId6"/>
              </a:rPr>
              <a:t>aws.amazon.com</a:t>
            </a:r>
            <a:r>
              <a:rPr lang="en-GB" sz="2000" dirty="0">
                <a:hlinkClick r:id="rId6"/>
              </a:rPr>
              <a:t>/blogs/compute/recovering-files-from-an-amazon-</a:t>
            </a:r>
            <a:r>
              <a:rPr lang="en-GB" sz="2000" dirty="0" err="1">
                <a:hlinkClick r:id="rId6"/>
              </a:rPr>
              <a:t>ebs</a:t>
            </a:r>
            <a:r>
              <a:rPr lang="en-GB" sz="2000" dirty="0">
                <a:hlinkClick r:id="rId6"/>
              </a:rPr>
              <a:t>-volume-backup/</a:t>
            </a:r>
            <a:endParaRPr lang="en-US" sz="2000" dirty="0"/>
          </a:p>
          <a:p>
            <a:pPr>
              <a:lnSpc>
                <a:spcPct val="150000"/>
              </a:lnSpc>
            </a:pPr>
            <a:r>
              <a:rPr lang="en-US" sz="2000" dirty="0"/>
              <a:t>Confused by AWS Storage Options? S3, EFS, EBS Explained: </a:t>
            </a:r>
            <a:r>
              <a:rPr lang="en-GB" sz="2000" dirty="0">
                <a:hlinkClick r:id="rId7"/>
              </a:rPr>
              <a:t>https://</a:t>
            </a:r>
            <a:r>
              <a:rPr lang="en-GB" sz="2000" dirty="0" err="1">
                <a:hlinkClick r:id="rId7"/>
              </a:rPr>
              <a:t>dzone.com</a:t>
            </a:r>
            <a:r>
              <a:rPr lang="en-GB" sz="2000" dirty="0">
                <a:hlinkClick r:id="rId7"/>
              </a:rPr>
              <a:t>/articles/confused-by-</a:t>
            </a:r>
            <a:r>
              <a:rPr lang="en-GB" sz="2000" dirty="0" err="1">
                <a:hlinkClick r:id="rId7"/>
              </a:rPr>
              <a:t>aws</a:t>
            </a:r>
            <a:r>
              <a:rPr lang="en-GB" sz="2000" dirty="0">
                <a:hlinkClick r:id="rId7"/>
              </a:rPr>
              <a:t>-storage-options-</a:t>
            </a:r>
            <a:r>
              <a:rPr lang="en-GB" sz="2000" dirty="0" err="1">
                <a:hlinkClick r:id="rId7"/>
              </a:rPr>
              <a:t>s3</a:t>
            </a:r>
            <a:r>
              <a:rPr lang="en-GB" sz="2000" dirty="0">
                <a:hlinkClick r:id="rId7"/>
              </a:rPr>
              <a:t>-</a:t>
            </a:r>
            <a:r>
              <a:rPr lang="en-GB" sz="2000" dirty="0" err="1">
                <a:hlinkClick r:id="rId7"/>
              </a:rPr>
              <a:t>ebs</a:t>
            </a:r>
            <a:r>
              <a:rPr lang="en-GB" sz="2000" dirty="0">
                <a:hlinkClick r:id="rId7"/>
              </a:rPr>
              <a:t>-amp-</a:t>
            </a:r>
            <a:r>
              <a:rPr lang="en-GB" sz="2000" dirty="0" err="1">
                <a:hlinkClick r:id="rId7"/>
              </a:rPr>
              <a:t>efs</a:t>
            </a:r>
            <a:r>
              <a:rPr lang="en-GB" sz="2000" dirty="0">
                <a:hlinkClick r:id="rId7"/>
              </a:rPr>
              <a:t>-explained</a:t>
            </a:r>
            <a:r>
              <a:rPr lang="en-US" sz="2000" dirty="0">
                <a:hlinkClick r:id="rId7"/>
              </a:rPr>
              <a:t> </a:t>
            </a:r>
            <a:endParaRPr lang="en-US" sz="2000" dirty="0"/>
          </a:p>
        </p:txBody>
      </p:sp>
    </p:spTree>
    <p:custDataLst>
      <p:tags r:id="rId1"/>
    </p:custDataLst>
    <p:extLst>
      <p:ext uri="{BB962C8B-B14F-4D97-AF65-F5344CB8AC3E}">
        <p14:creationId xmlns:p14="http://schemas.microsoft.com/office/powerpoint/2010/main" val="128354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66</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p:cNvSpPr>
            <a:spLocks noGrp="1"/>
          </p:cNvSpPr>
          <p:nvPr>
            <p:ph type="title"/>
          </p:nvPr>
        </p:nvSpPr>
        <p:spPr/>
        <p:txBody>
          <a:bodyPr>
            <a:noAutofit/>
          </a:bodyPr>
          <a:lstStyle/>
          <a:p>
            <a:r>
              <a:rPr lang="en-US"/>
              <a:t>AWS storage options: Block storage versus object storage</a:t>
            </a:r>
          </a:p>
        </p:txBody>
      </p:sp>
      <p:grpSp>
        <p:nvGrpSpPr>
          <p:cNvPr id="4" name="Group 7" descr="What if you want to change one character in a 1-GB file?"/>
          <p:cNvGrpSpPr/>
          <p:nvPr/>
        </p:nvGrpSpPr>
        <p:grpSpPr>
          <a:xfrm>
            <a:off x="320639" y="1406757"/>
            <a:ext cx="10052963" cy="82983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40"/>
              <a:ext cx="6599169" cy="346249"/>
            </a:xfrm>
            <a:prstGeom prst="rect">
              <a:avLst/>
            </a:prstGeom>
            <a:noFill/>
          </p:spPr>
          <p:txBody>
            <a:bodyPr wrap="square" rtlCol="0">
              <a:spAutoFit/>
            </a:bodyPr>
            <a:lstStyle/>
            <a:p>
              <a:r>
                <a:rPr lang="en-US" sz="2400">
                  <a:ea typeface="Amazon Ember Light" panose="020B0403020204020204" pitchFamily="34" charset="0"/>
                  <a:cs typeface="Amazon Ember Light" panose="020B0403020204020204" pitchFamily="34" charset="0"/>
                </a:rPr>
                <a:t>What if you want to </a:t>
              </a:r>
              <a:r>
                <a:rPr lang="en-US" sz="2400">
                  <a:ea typeface="Amazon Ember" panose="020B0603020204020204" pitchFamily="34" charset="0"/>
                  <a:cs typeface="Amazon Ember" panose="020B0603020204020204" pitchFamily="34" charset="0"/>
                </a:rPr>
                <a:t>change</a:t>
              </a:r>
              <a:r>
                <a:rPr lang="en-US" sz="2400">
                  <a:ea typeface="Amazon Ember Light" panose="020B0403020204020204" pitchFamily="34" charset="0"/>
                  <a:cs typeface="Amazon Ember Light" panose="020B0403020204020204" pitchFamily="34" charset="0"/>
                </a:rPr>
                <a:t> </a:t>
              </a:r>
              <a:r>
                <a:rPr lang="en-US" sz="2400" b="1">
                  <a:ea typeface="Amazon Ember Light" panose="020B0403020204020204" pitchFamily="34" charset="0"/>
                  <a:cs typeface="Amazon Ember Light" panose="020B0403020204020204" pitchFamily="34" charset="0"/>
                </a:rPr>
                <a:t>one character</a:t>
              </a:r>
              <a:r>
                <a:rPr lang="en-US" sz="2400">
                  <a:ea typeface="Amazon Ember Light" panose="020B0403020204020204" pitchFamily="34" charset="0"/>
                  <a:cs typeface="Amazon Ember Light" panose="020B0403020204020204" pitchFamily="34" charset="0"/>
                </a:rPr>
                <a:t> in a 1-GB file?</a:t>
              </a:r>
            </a:p>
          </p:txBody>
        </p:sp>
      </p:grpSp>
      <p:graphicFrame>
        <p:nvGraphicFramePr>
          <p:cNvPr id="26" name="Table 25">
            <a:extLs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562053984"/>
              </p:ext>
            </p:extLst>
          </p:nvPr>
        </p:nvGraphicFramePr>
        <p:xfrm>
          <a:off x="2374187" y="2425416"/>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3"/>
                  </a:ext>
                </a:extLst>
              </a:tr>
            </a:tbl>
          </a:graphicData>
        </a:graphic>
      </p:graphicFrame>
      <p:sp>
        <p:nvSpPr>
          <p:cNvPr id="23" name="Content Placeholder 2"/>
          <p:cNvSpPr txBox="1">
            <a:spLocks/>
          </p:cNvSpPr>
          <p:nvPr/>
        </p:nvSpPr>
        <p:spPr>
          <a:xfrm>
            <a:off x="1404421" y="4747723"/>
            <a:ext cx="3961207" cy="6206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3200">
                <a:solidFill>
                  <a:schemeClr val="tx1"/>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sp>
        <p:nvSpPr>
          <p:cNvPr id="3" name="Content Placeholder 2"/>
          <p:cNvSpPr>
            <a:spLocks noGrp="1"/>
          </p:cNvSpPr>
          <p:nvPr>
            <p:ph sz="quarter" idx="21"/>
          </p:nvPr>
        </p:nvSpPr>
        <p:spPr>
          <a:xfrm>
            <a:off x="365760" y="5393494"/>
            <a:ext cx="6460614" cy="983506"/>
          </a:xfrm>
        </p:spPr>
        <p:txBody>
          <a:bodyPr>
            <a:noAutofit/>
          </a:bodyPr>
          <a:lstStyle/>
          <a:p>
            <a:pPr marL="0" lvl="1" indent="0" algn="ctr">
              <a:buNone/>
            </a:pPr>
            <a:r>
              <a:rPr lang="en-US">
                <a:latin typeface="+mn-lt"/>
              </a:rPr>
              <a:t>Change one block (piece of the file)</a:t>
            </a:r>
          </a:p>
          <a:p>
            <a:pPr marL="0" lvl="1" indent="0" algn="ctr">
              <a:buNone/>
            </a:pPr>
            <a:r>
              <a:rPr lang="en-US">
                <a:latin typeface="+mn-lt"/>
              </a:rPr>
              <a:t>that contains the character</a:t>
            </a:r>
          </a:p>
        </p:txBody>
      </p:sp>
      <p:sp>
        <p:nvSpPr>
          <p:cNvPr id="28" name="Rectangle 27">
            <a:extLst>
              <a:ext uri="{C183D7F6-B498-43B3-948B-1728B52AA6E4}">
                <adec:decorative xmlns:adec="http://schemas.microsoft.com/office/drawing/2017/decorative" val="1"/>
              </a:ext>
            </a:extLst>
          </p:cNvPr>
          <p:cNvSpPr/>
          <p:nvPr/>
        </p:nvSpPr>
        <p:spPr>
          <a:xfrm>
            <a:off x="3644914" y="2963310"/>
            <a:ext cx="618792" cy="542397"/>
          </a:xfrm>
          <a:prstGeom prst="rect">
            <a:avLst/>
          </a:prstGeom>
          <a:solidFill>
            <a:srgbClr val="0C67AE">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27" name="Table 26">
            <a:extLs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540150301"/>
              </p:ext>
            </p:extLst>
          </p:nvPr>
        </p:nvGraphicFramePr>
        <p:xfrm>
          <a:off x="7864523" y="2432176"/>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3"/>
                  </a:ext>
                </a:extLst>
              </a:tr>
            </a:tbl>
          </a:graphicData>
        </a:graphic>
      </p:graphicFrame>
      <p:sp>
        <p:nvSpPr>
          <p:cNvPr id="21" name="Content Placeholder 2"/>
          <p:cNvSpPr txBox="1">
            <a:spLocks/>
          </p:cNvSpPr>
          <p:nvPr/>
        </p:nvSpPr>
        <p:spPr>
          <a:xfrm>
            <a:off x="7286947" y="4743692"/>
            <a:ext cx="3194501" cy="46467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3200" b="0"/>
              <a:t>Object storage</a:t>
            </a:r>
          </a:p>
        </p:txBody>
      </p:sp>
      <p:sp>
        <p:nvSpPr>
          <p:cNvPr id="5" name="Content Placeholder 2"/>
          <p:cNvSpPr txBox="1">
            <a:spLocks/>
          </p:cNvSpPr>
          <p:nvPr/>
        </p:nvSpPr>
        <p:spPr>
          <a:xfrm>
            <a:off x="6531721" y="5393494"/>
            <a:ext cx="4313371" cy="377193"/>
          </a:xfrm>
          <a:prstGeom prst="rect">
            <a:avLst/>
          </a:prstGeom>
        </p:spPr>
        <p:txBody>
          <a:bodyPr vert="horz" lIns="91440" tIns="45720" rIns="91440" bIns="4572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a:r>
              <a:rPr lang="en-US" sz="2400">
                <a:latin typeface="+mn-lt"/>
              </a:rPr>
              <a:t>Entire file must be updated</a:t>
            </a:r>
          </a:p>
        </p:txBody>
      </p:sp>
    </p:spTree>
    <p:custDataLst>
      <p:tags r:id="rId1"/>
    </p:custDataLst>
    <p:extLst>
      <p:ext uri="{BB962C8B-B14F-4D97-AF65-F5344CB8AC3E}">
        <p14:creationId xmlns:p14="http://schemas.microsoft.com/office/powerpoint/2010/main" val="1981432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2" name="Title 1"/>
          <p:cNvSpPr>
            <a:spLocks noGrp="1"/>
          </p:cNvSpPr>
          <p:nvPr>
            <p:ph type="title"/>
          </p:nvPr>
        </p:nvSpPr>
        <p:spPr/>
        <p:txBody>
          <a:bodyPr/>
          <a:lstStyle/>
          <a:p>
            <a:r>
              <a:rPr lang="en-US"/>
              <a:t>Amazon EBS</a:t>
            </a:r>
          </a:p>
        </p:txBody>
      </p:sp>
      <p:sp>
        <p:nvSpPr>
          <p:cNvPr id="3" name="Content Placeholder 2"/>
          <p:cNvSpPr>
            <a:spLocks noGrp="1"/>
          </p:cNvSpPr>
          <p:nvPr>
            <p:ph sz="quarter" idx="21"/>
          </p:nvPr>
        </p:nvSpPr>
        <p:spPr/>
        <p:txBody>
          <a:bodyPr>
            <a:normAutofit lnSpcReduction="10000"/>
          </a:bodyPr>
          <a:lstStyle/>
          <a:p>
            <a:pPr marL="0" indent="0">
              <a:buNone/>
            </a:pPr>
            <a:r>
              <a:rPr lang="en-US">
                <a:solidFill>
                  <a:srgbClr val="232F3E"/>
                </a:solidFill>
              </a:rPr>
              <a:t>Amazon</a:t>
            </a:r>
            <a:r>
              <a:rPr lang="en-US"/>
              <a:t> EBS enables you to </a:t>
            </a:r>
            <a:r>
              <a:rPr lang="en-US" b="1">
                <a:solidFill>
                  <a:srgbClr val="504BAB"/>
                </a:solidFill>
              </a:rPr>
              <a:t>create</a:t>
            </a:r>
            <a:r>
              <a:rPr lang="en-US" b="1">
                <a:solidFill>
                  <a:schemeClr val="accent5"/>
                </a:solidFill>
              </a:rPr>
              <a:t> </a:t>
            </a:r>
            <a:r>
              <a:rPr lang="en-US" b="1">
                <a:solidFill>
                  <a:srgbClr val="504BAB"/>
                </a:solidFill>
              </a:rPr>
              <a:t>individual</a:t>
            </a:r>
            <a:r>
              <a:rPr lang="en-US" b="1">
                <a:solidFill>
                  <a:schemeClr val="accent5"/>
                </a:solidFill>
              </a:rPr>
              <a:t> </a:t>
            </a:r>
            <a:r>
              <a:rPr lang="en-US" b="1">
                <a:solidFill>
                  <a:srgbClr val="504BAB"/>
                </a:solidFill>
              </a:rPr>
              <a:t>storage</a:t>
            </a:r>
            <a:r>
              <a:rPr lang="en-US" b="1">
                <a:solidFill>
                  <a:schemeClr val="accent5"/>
                </a:solidFill>
              </a:rPr>
              <a:t> </a:t>
            </a:r>
            <a:r>
              <a:rPr lang="en-US" b="1">
                <a:solidFill>
                  <a:srgbClr val="504BAB"/>
                </a:solidFill>
              </a:rPr>
              <a:t>volumes</a:t>
            </a:r>
            <a:r>
              <a:rPr lang="en-US" b="1">
                <a:solidFill>
                  <a:schemeClr val="accent5"/>
                </a:solidFill>
              </a:rPr>
              <a:t> </a:t>
            </a:r>
            <a:r>
              <a:rPr lang="en-US"/>
              <a:t>and </a:t>
            </a:r>
            <a:r>
              <a:rPr lang="en-US" b="1">
                <a:solidFill>
                  <a:srgbClr val="504BAB"/>
                </a:solidFill>
              </a:rPr>
              <a:t>attach</a:t>
            </a:r>
            <a:r>
              <a:rPr lang="en-US" b="1">
                <a:solidFill>
                  <a:schemeClr val="accent5"/>
                </a:solidFill>
              </a:rPr>
              <a:t> </a:t>
            </a:r>
            <a:r>
              <a:rPr lang="en-US" b="1">
                <a:solidFill>
                  <a:srgbClr val="504BAB"/>
                </a:solidFill>
              </a:rPr>
              <a:t>them</a:t>
            </a:r>
            <a:r>
              <a:rPr lang="en-US" b="1">
                <a:solidFill>
                  <a:schemeClr val="accent5"/>
                </a:solidFill>
              </a:rPr>
              <a:t> </a:t>
            </a:r>
            <a:r>
              <a:rPr lang="en-US"/>
              <a:t>to an Amazon EC2 instance:</a:t>
            </a:r>
          </a:p>
          <a:p>
            <a:r>
              <a:rPr lang="en-US"/>
              <a:t>Amazon EBS offers block-level storage.</a:t>
            </a:r>
          </a:p>
          <a:p>
            <a:r>
              <a:rPr lang="en-US"/>
              <a:t>Volumes are automatically replicated within its Availability Zone.</a:t>
            </a:r>
          </a:p>
          <a:p>
            <a:r>
              <a:rPr lang="en-US"/>
              <a:t>It can be backed up automatically to Amazon S3 through snapshots.</a:t>
            </a:r>
          </a:p>
          <a:p>
            <a:r>
              <a:rPr lang="en-US"/>
              <a:t>Uses include – </a:t>
            </a:r>
          </a:p>
          <a:p>
            <a:pPr lvl="1"/>
            <a:r>
              <a:rPr lang="en-US"/>
              <a:t>Boot volumes and storage for Amazon Elastic Compute Cloud (Amazon EC2) instances</a:t>
            </a:r>
          </a:p>
          <a:p>
            <a:pPr lvl="1"/>
            <a:r>
              <a:rPr lang="en-US"/>
              <a:t>Data storage with a file system</a:t>
            </a:r>
          </a:p>
          <a:p>
            <a:pPr lvl="1"/>
            <a:r>
              <a:rPr lang="en-US"/>
              <a:t>Database hosts</a:t>
            </a:r>
          </a:p>
          <a:p>
            <a:pPr lvl="1"/>
            <a:r>
              <a:rPr lang="en-US"/>
              <a:t>Enterprise applications</a:t>
            </a:r>
          </a:p>
        </p:txBody>
      </p:sp>
    </p:spTree>
    <p:custDataLst>
      <p:tags r:id="rId1"/>
    </p:custDataLst>
    <p:extLst>
      <p:ext uri="{BB962C8B-B14F-4D97-AF65-F5344CB8AC3E}">
        <p14:creationId xmlns:p14="http://schemas.microsoft.com/office/powerpoint/2010/main" val="38547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2" name="Title 1"/>
          <p:cNvSpPr>
            <a:spLocks noGrp="1"/>
          </p:cNvSpPr>
          <p:nvPr>
            <p:ph type="title"/>
          </p:nvPr>
        </p:nvSpPr>
        <p:spPr/>
        <p:txBody>
          <a:bodyPr/>
          <a:lstStyle/>
          <a:p>
            <a:r>
              <a:rPr lang="en-US"/>
              <a:t>Amazon EBS volume types</a:t>
            </a:r>
          </a:p>
        </p:txBody>
      </p:sp>
      <p:graphicFrame>
        <p:nvGraphicFramePr>
          <p:cNvPr id="6" name="Content Placeholder 5" descr="Table">
            <a:extLst>
              <a:ext uri="{FF2B5EF4-FFF2-40B4-BE49-F238E27FC236}">
                <a16:creationId xmlns:a16="http://schemas.microsoft.com/office/drawing/2014/main" id="{5747B7E5-BEF9-1283-504C-A777C43A888E}"/>
              </a:ext>
            </a:extLst>
          </p:cNvPr>
          <p:cNvGraphicFramePr>
            <a:graphicFrameLocks/>
          </p:cNvGraphicFramePr>
          <p:nvPr>
            <p:extLst>
              <p:ext uri="{D42A27DB-BD31-4B8C-83A1-F6EECF244321}">
                <p14:modId xmlns:p14="http://schemas.microsoft.com/office/powerpoint/2010/main" val="1253921446"/>
              </p:ext>
            </p:extLst>
          </p:nvPr>
        </p:nvGraphicFramePr>
        <p:xfrm>
          <a:off x="365125" y="1361368"/>
          <a:ext cx="11588750" cy="2590800"/>
        </p:xfrm>
        <a:graphic>
          <a:graphicData uri="http://schemas.openxmlformats.org/drawingml/2006/table">
            <a:tbl>
              <a:tblPr firstRow="1" bandRow="1">
                <a:tableStyleId>{85BE263C-DBD7-4A20-BB59-AAB30ACAA65A}</a:tableStyleId>
              </a:tblPr>
              <a:tblGrid>
                <a:gridCol w="2978576">
                  <a:extLst>
                    <a:ext uri="{9D8B030D-6E8A-4147-A177-3AD203B41FA5}">
                      <a16:colId xmlns:a16="http://schemas.microsoft.com/office/drawing/2014/main" val="4208479291"/>
                    </a:ext>
                  </a:extLst>
                </a:gridCol>
                <a:gridCol w="2139223">
                  <a:extLst>
                    <a:ext uri="{9D8B030D-6E8A-4147-A177-3AD203B41FA5}">
                      <a16:colId xmlns:a16="http://schemas.microsoft.com/office/drawing/2014/main" val="3877621433"/>
                    </a:ext>
                  </a:extLst>
                </a:gridCol>
                <a:gridCol w="2139223">
                  <a:extLst>
                    <a:ext uri="{9D8B030D-6E8A-4147-A177-3AD203B41FA5}">
                      <a16:colId xmlns:a16="http://schemas.microsoft.com/office/drawing/2014/main" val="3049776241"/>
                    </a:ext>
                  </a:extLst>
                </a:gridCol>
                <a:gridCol w="2165864">
                  <a:extLst>
                    <a:ext uri="{9D8B030D-6E8A-4147-A177-3AD203B41FA5}">
                      <a16:colId xmlns:a16="http://schemas.microsoft.com/office/drawing/2014/main" val="1352277599"/>
                    </a:ext>
                  </a:extLst>
                </a:gridCol>
                <a:gridCol w="2165864">
                  <a:extLst>
                    <a:ext uri="{9D8B030D-6E8A-4147-A177-3AD203B41FA5}">
                      <a16:colId xmlns:a16="http://schemas.microsoft.com/office/drawing/2014/main" val="992764092"/>
                    </a:ext>
                  </a:extLst>
                </a:gridCol>
              </a:tblGrid>
              <a:tr h="370840">
                <a:tc>
                  <a:txBody>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gridSpan="2">
                  <a:txBody>
                    <a:bodyPr/>
                    <a:lstStyle/>
                    <a:p>
                      <a:pPr algn="ct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Solid State Drives (SSD)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hMerge="1">
                  <a:txBody>
                    <a:bodyPr/>
                    <a:lstStyle/>
                    <a:p>
                      <a:endParaRPr lang="en-GB"/>
                    </a:p>
                  </a:txBody>
                  <a:tcPr/>
                </a:tc>
                <a:tc gridSpan="2">
                  <a:txBody>
                    <a:bodyPr/>
                    <a:lstStyle/>
                    <a:p>
                      <a:pPr algn="ct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Hard Disk Drives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extLst>
                  <a:ext uri="{0D108BD9-81ED-4DB2-BD59-A6C34878D82A}">
                    <a16:rowId xmlns:a16="http://schemas.microsoft.com/office/drawing/2014/main" val="3925313094"/>
                  </a:ext>
                </a:extLst>
              </a:tr>
              <a:tr h="355145">
                <a:tc>
                  <a:txBody>
                    <a:bodyPr/>
                    <a:lstStyle/>
                    <a:p>
                      <a:endParaRPr lang="en-US" sz="2000" b="0" i="0">
                        <a:latin typeface="Amazon Ember" panose="020B0603020204020204" pitchFamily="34" charset="0"/>
                        <a:ea typeface="Amazon Ember" panose="020B0603020204020204" pitchFamily="34" charset="0"/>
                        <a:cs typeface="Amazon Ember" panose="020B0603020204020204" pitchFamily="34" charset="0"/>
                      </a:endParaRP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General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Provisioned IOPS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Throughput-Optimized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Cold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extLst>
                  <a:ext uri="{0D108BD9-81ED-4DB2-BD59-A6C34878D82A}">
                    <a16:rowId xmlns:a16="http://schemas.microsoft.com/office/drawing/2014/main" val="3760860725"/>
                  </a:ext>
                </a:extLst>
              </a:tr>
              <a:tr h="370840">
                <a:tc>
                  <a:txBody>
                    <a:bodyPr/>
                    <a:lstStyle/>
                    <a:p>
                      <a:r>
                        <a:rPr lang="en-US" sz="2000" b="0" i="0">
                          <a:latin typeface="Amazon Ember" panose="020B0603020204020204" pitchFamily="34" charset="0"/>
                          <a:ea typeface="Amazon Ember" panose="020B0603020204020204" pitchFamily="34" charset="0"/>
                          <a:cs typeface="Amazon Ember" panose="020B0603020204020204" pitchFamily="34" charset="0"/>
                        </a:rPr>
                        <a:t>Maximum Volume Size</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9607568"/>
                  </a:ext>
                </a:extLst>
              </a:tr>
              <a:tr h="370840">
                <a:tc>
                  <a:txBody>
                    <a:bodyPr/>
                    <a:lstStyle/>
                    <a:p>
                      <a:r>
                        <a:rPr lang="en-US" sz="2000" b="0" i="0">
                          <a:latin typeface="Amazon Ember" panose="020B0603020204020204" pitchFamily="34" charset="0"/>
                          <a:ea typeface="Amazon Ember" panose="020B0603020204020204" pitchFamily="34" charset="0"/>
                          <a:cs typeface="Amazon Ember" panose="020B0603020204020204" pitchFamily="34" charset="0"/>
                        </a:rPr>
                        <a:t>Maximum IOPS/Volume</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64,000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6810272"/>
                  </a:ext>
                </a:extLst>
              </a:tr>
              <a:tr h="370840">
                <a:tc>
                  <a:txBody>
                    <a:bodyPr/>
                    <a:lstStyle/>
                    <a:p>
                      <a:r>
                        <a:rPr lang="en-US" sz="2000" b="0" i="0">
                          <a:latin typeface="Amazon Ember" panose="020B0603020204020204" pitchFamily="34" charset="0"/>
                          <a:ea typeface="Amazon Ember" panose="020B0603020204020204" pitchFamily="34" charset="0"/>
                          <a:cs typeface="Amazon Ember" panose="020B0603020204020204" pitchFamily="34" charset="0"/>
                        </a:rPr>
                        <a:t>Maximum Throughput/Volume</a:t>
                      </a:r>
                    </a:p>
                  </a:txBody>
                  <a:tcPr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latin typeface="Amazon Ember" panose="020B0603020204020204" pitchFamily="34" charset="0"/>
                          <a:ea typeface="Amazon Ember" panose="020B0603020204020204" pitchFamily="34" charset="0"/>
                          <a:cs typeface="Amazon Ember" panose="020B0603020204020204" pitchFamily="34" charset="0"/>
                        </a:rPr>
                        <a:t>250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latin typeface="Amazon Ember" panose="020B0603020204020204" pitchFamily="34" charset="0"/>
                          <a:ea typeface="Amazon Ember" panose="020B0603020204020204" pitchFamily="34" charset="0"/>
                          <a:cs typeface="Amazon Ember" panose="020B0603020204020204" pitchFamily="34" charset="0"/>
                        </a:rPr>
                        <a:t>1,000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latin typeface="Amazon Ember" panose="020B0603020204020204" pitchFamily="34" charset="0"/>
                          <a:ea typeface="Amazon Ember" panose="020B0603020204020204" pitchFamily="34" charset="0"/>
                          <a:cs typeface="Amazon Ember" panose="020B0603020204020204" pitchFamily="34" charset="0"/>
                        </a:rPr>
                        <a:t>500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Amazon Ember" panose="020B0603020204020204" pitchFamily="34" charset="0"/>
                          <a:ea typeface="Amazon Ember" panose="020B0603020204020204" pitchFamily="34" charset="0"/>
                          <a:cs typeface="Amazon Ember" panose="020B0603020204020204" pitchFamily="34" charset="0"/>
                        </a:rPr>
                        <a:t>250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863636"/>
                  </a:ext>
                </a:extLst>
              </a:tr>
            </a:tbl>
          </a:graphicData>
        </a:graphic>
      </p:graphicFrame>
    </p:spTree>
    <p:custDataLst>
      <p:tags r:id="rId1"/>
    </p:custDataLst>
    <p:extLst>
      <p:ext uri="{BB962C8B-B14F-4D97-AF65-F5344CB8AC3E}">
        <p14:creationId xmlns:p14="http://schemas.microsoft.com/office/powerpoint/2010/main" val="21434735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8C0752BD-F26E-41FF-9FB5-6A9780D93A83}">
  <ds:schemaRefs>
    <ds:schemaRef ds:uri="http://schemas.microsoft.com/office/infopath/2007/PartnerControls"/>
    <ds:schemaRef ds:uri="3203751e-7f26-4ef4-9d45-82e84d52b1db"/>
    <ds:schemaRef ds:uri="http://purl.org/dc/dcmitype/"/>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0</TotalTime>
  <Words>11249</Words>
  <Application>Microsoft Office PowerPoint</Application>
  <PresentationFormat>Widescreen</PresentationFormat>
  <Paragraphs>930</Paragraphs>
  <Slides>66</Slides>
  <Notes>66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ＭＳ Ｐゴシック</vt:lpstr>
      <vt:lpstr>Amazon Ember</vt:lpstr>
      <vt:lpstr>Amazon Ember Heavy</vt:lpstr>
      <vt:lpstr>Amazon Ember Light</vt:lpstr>
      <vt:lpstr>Amazon Ember Medium</vt:lpstr>
      <vt:lpstr>Arial</vt:lpstr>
      <vt:lpstr>Calibri</vt:lpstr>
      <vt:lpstr>Helvetica Neue</vt:lpstr>
      <vt:lpstr>Lucida Console</vt:lpstr>
      <vt:lpstr>Segoe UI</vt:lpstr>
      <vt:lpstr>Times New Roman</vt:lpstr>
      <vt:lpstr>Verdana</vt:lpstr>
      <vt:lpstr>4_TC-2022-OneBrand</vt:lpstr>
      <vt:lpstr>Module 7: Storage</vt:lpstr>
      <vt:lpstr>Module overview</vt:lpstr>
      <vt:lpstr>Module objectives</vt:lpstr>
      <vt:lpstr>Core AWS services</vt:lpstr>
      <vt:lpstr>Section 1: Amazon Elastic Block Store (Amazon EBS)</vt:lpstr>
      <vt:lpstr>Storage</vt:lpstr>
      <vt:lpstr>AWS storage options: Block storage versus object storage</vt:lpstr>
      <vt:lpstr>Amazon EBS</vt:lpstr>
      <vt:lpstr>Amazon EBS volume types</vt:lpstr>
      <vt:lpstr>Amazon EBS volume type use cases</vt:lpstr>
      <vt:lpstr>Amazon EBS features</vt:lpstr>
      <vt:lpstr>Amazon EBS: Volumes, IOPS, and pricing</vt:lpstr>
      <vt:lpstr>Amazon EBS: Snapshots and data transfer</vt:lpstr>
      <vt:lpstr>Section 1 key takeaways</vt:lpstr>
      <vt:lpstr>Recorded demo: Amazon Elastic Block Store </vt:lpstr>
      <vt:lpstr>Lab 4:  Working with Amazon EBS</vt:lpstr>
      <vt:lpstr>Lab 4: Scenario</vt:lpstr>
      <vt:lpstr>Lab 4: Final product</vt:lpstr>
      <vt:lpstr>Begin Lab 4: Working with Amazon EBS</vt:lpstr>
      <vt:lpstr>Lab debrief:  Key takeaways</vt:lpstr>
      <vt:lpstr>Section 2: Amazon Simple Storage Service (Amazon S3) </vt:lpstr>
      <vt:lpstr>Storage 1</vt:lpstr>
      <vt:lpstr>Amazon S3 overview</vt:lpstr>
      <vt:lpstr>Amazon S3 storage classes</vt:lpstr>
      <vt:lpstr>Amazon S3 bucket URLs (two styles)</vt:lpstr>
      <vt:lpstr>Data is redundantly stored in the Region</vt:lpstr>
      <vt:lpstr>Designed for seamless scaling</vt:lpstr>
      <vt:lpstr>Access the data anywhere</vt:lpstr>
      <vt:lpstr>Common use cases</vt:lpstr>
      <vt:lpstr>Amazon S3 common scenarios</vt:lpstr>
      <vt:lpstr>Amazon S3 pricing </vt:lpstr>
      <vt:lpstr>Amazon S3: Storage pricing (1 of 2)</vt:lpstr>
      <vt:lpstr>Amazon S3: Storage pricing (2 of 2)</vt:lpstr>
      <vt:lpstr>Section 2 key takeaways</vt:lpstr>
      <vt:lpstr>Recorded demo: Amazon Simple Storage  System</vt:lpstr>
      <vt:lpstr>Section 3: Amazon Elastic File System (Amazon EFS) </vt:lpstr>
      <vt:lpstr>Storage 2</vt:lpstr>
      <vt:lpstr>Amazon EFS features</vt:lpstr>
      <vt:lpstr>Amazon EFS architecture</vt:lpstr>
      <vt:lpstr>Amazon EFS implementation</vt:lpstr>
      <vt:lpstr>Amazon EFS resources</vt:lpstr>
      <vt:lpstr>Section 3 key takeaways</vt:lpstr>
      <vt:lpstr>Recorded demo: Amazon Elastic File System</vt:lpstr>
      <vt:lpstr>Section 4: Amazon S3 Glacier </vt:lpstr>
      <vt:lpstr>Storage 3</vt:lpstr>
      <vt:lpstr>Amazon S3 Glacier review</vt:lpstr>
      <vt:lpstr>Amazon S3 Glacier</vt:lpstr>
      <vt:lpstr>Amazon S3 Glacier use cases</vt:lpstr>
      <vt:lpstr>Using Amazon S3 Glacier</vt:lpstr>
      <vt:lpstr>Lifecycle policies</vt:lpstr>
      <vt:lpstr>Storage comparison</vt:lpstr>
      <vt:lpstr>Server-side encryption</vt:lpstr>
      <vt:lpstr>Security with Amazon S3 Glacier</vt:lpstr>
      <vt:lpstr>Section 4 key takeaways</vt:lpstr>
      <vt:lpstr>Recorded demo: Amazon S3 Glacier</vt:lpstr>
      <vt:lpstr>Activity: Storage Case Studies</vt:lpstr>
      <vt:lpstr>Storage case study activity (1 of 3)</vt:lpstr>
      <vt:lpstr>Storage case study activity (2 of 3)</vt:lpstr>
      <vt:lpstr>Storage case study activity (3 of 3)</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2</cp:revision>
  <dcterms:created xsi:type="dcterms:W3CDTF">2022-03-28T19:31:41Z</dcterms:created>
  <dcterms:modified xsi:type="dcterms:W3CDTF">2022-12-05T16:37:28Z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